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6" r:id="rId2"/>
    <p:sldId id="259" r:id="rId3"/>
    <p:sldId id="261" r:id="rId4"/>
    <p:sldId id="262" r:id="rId5"/>
    <p:sldId id="260" r:id="rId6"/>
    <p:sldId id="264" r:id="rId7"/>
    <p:sldId id="263" r:id="rId8"/>
    <p:sldId id="266" r:id="rId9"/>
    <p:sldId id="268" r:id="rId10"/>
    <p:sldId id="265" r:id="rId11"/>
    <p:sldId id="267" r:id="rId12"/>
    <p:sldId id="269" r:id="rId13"/>
    <p:sldId id="272" r:id="rId14"/>
    <p:sldId id="270" r:id="rId15"/>
    <p:sldId id="271" r:id="rId16"/>
    <p:sldId id="292" r:id="rId17"/>
    <p:sldId id="293" r:id="rId18"/>
    <p:sldId id="275" r:id="rId19"/>
    <p:sldId id="273" r:id="rId20"/>
    <p:sldId id="276" r:id="rId21"/>
    <p:sldId id="277" r:id="rId22"/>
    <p:sldId id="278" r:id="rId23"/>
    <p:sldId id="274" r:id="rId24"/>
    <p:sldId id="279" r:id="rId25"/>
    <p:sldId id="280" r:id="rId26"/>
    <p:sldId id="281" r:id="rId27"/>
    <p:sldId id="282" r:id="rId28"/>
    <p:sldId id="283" r:id="rId29"/>
    <p:sldId id="284" r:id="rId30"/>
    <p:sldId id="285" r:id="rId31"/>
    <p:sldId id="288" r:id="rId32"/>
    <p:sldId id="289" r:id="rId33"/>
    <p:sldId id="290" r:id="rId34"/>
    <p:sldId id="291" r:id="rId35"/>
    <p:sldId id="294" r:id="rId36"/>
    <p:sldId id="295" r:id="rId37"/>
    <p:sldId id="297" r:id="rId38"/>
    <p:sldId id="298" r:id="rId39"/>
    <p:sldId id="299" r:id="rId40"/>
    <p:sldId id="300" r:id="rId41"/>
    <p:sldId id="301" r:id="rId42"/>
    <p:sldId id="306" r:id="rId43"/>
    <p:sldId id="296" r:id="rId44"/>
    <p:sldId id="302" r:id="rId45"/>
    <p:sldId id="303" r:id="rId46"/>
    <p:sldId id="304" r:id="rId47"/>
    <p:sldId id="305" r:id="rId48"/>
    <p:sldId id="286" r:id="rId49"/>
    <p:sldId id="287" r:id="rId50"/>
    <p:sldId id="307" r:id="rId51"/>
    <p:sldId id="309" r:id="rId52"/>
    <p:sldId id="313" r:id="rId53"/>
    <p:sldId id="308" r:id="rId54"/>
    <p:sldId id="310" r:id="rId55"/>
    <p:sldId id="311"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191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73" autoAdjust="0"/>
    <p:restoredTop sz="94660"/>
  </p:normalViewPr>
  <p:slideViewPr>
    <p:cSldViewPr snapToGrid="0" snapToObjects="1">
      <p:cViewPr varScale="1">
        <p:scale>
          <a:sx n="56" d="100"/>
          <a:sy n="56" d="100"/>
        </p:scale>
        <p:origin x="-128"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E45C91-4450-1048-BA6A-1BEF4E7B259A}" type="datetimeFigureOut">
              <a:rPr lang="en-US" smtClean="0"/>
              <a:t>11/1/13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3F647B-BAC4-A241-BE84-141DF0B51EC2}" type="slidenum">
              <a:rPr lang="en-US" smtClean="0"/>
              <a:t>‹#›</a:t>
            </a:fld>
            <a:endParaRPr lang="en-US"/>
          </a:p>
        </p:txBody>
      </p:sp>
    </p:spTree>
    <p:extLst>
      <p:ext uri="{BB962C8B-B14F-4D97-AF65-F5344CB8AC3E}">
        <p14:creationId xmlns:p14="http://schemas.microsoft.com/office/powerpoint/2010/main" val="533672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6562" name="Shape 150"/>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66563" name="Shape 151"/>
          <p:cNvSpPr>
            <a:spLocks noGrp="1" noRot="1" noChangeAspect="1" noTextEdit="1"/>
          </p:cNvSpPr>
          <p:nvPr>
            <p:ph type="sldImg" idx="2"/>
          </p:nvPr>
        </p:nvSpPr>
        <p:spPr>
          <a:ln>
            <a:miter lim="800000"/>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Rot="1" noChangeAspect="1" noChangeArrowheads="1" noTextEdit="1"/>
          </p:cNvSpPr>
          <p:nvPr>
            <p:ph type="sldImg"/>
          </p:nvPr>
        </p:nvSpPr>
        <p:spPr>
          <a:ln/>
        </p:spPr>
      </p:sp>
      <p:sp>
        <p:nvSpPr>
          <p:cNvPr id="9523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Rot="1" noChangeAspect="1" noChangeArrowheads="1" noTextEdit="1"/>
          </p:cNvSpPr>
          <p:nvPr>
            <p:ph type="sldImg"/>
          </p:nvPr>
        </p:nvSpPr>
        <p:spPr>
          <a:ln/>
        </p:spPr>
      </p:sp>
      <p:sp>
        <p:nvSpPr>
          <p:cNvPr id="972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Rot="1" noChangeAspect="1" noChangeArrowheads="1" noTextEdit="1"/>
          </p:cNvSpPr>
          <p:nvPr>
            <p:ph type="sldImg"/>
          </p:nvPr>
        </p:nvSpPr>
        <p:spPr>
          <a:ln/>
        </p:spPr>
      </p:sp>
      <p:sp>
        <p:nvSpPr>
          <p:cNvPr id="10342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0898" name="Shape 244"/>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80899" name="Shape 245"/>
          <p:cNvSpPr>
            <a:spLocks noGrp="1" noRot="1" noChangeAspect="1" noTextEdit="1"/>
          </p:cNvSpPr>
          <p:nvPr>
            <p:ph type="sldImg" idx="2"/>
          </p:nvPr>
        </p:nvSpPr>
        <p:spPr>
          <a:ln>
            <a:miter lim="800000"/>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Rot="1" noChangeAspect="1" noChangeArrowheads="1" noTextEdit="1"/>
          </p:cNvSpPr>
          <p:nvPr>
            <p:ph type="sldImg"/>
          </p:nvPr>
        </p:nvSpPr>
        <p:spPr>
          <a:ln/>
        </p:spPr>
      </p:sp>
      <p:sp>
        <p:nvSpPr>
          <p:cNvPr id="1095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Rot="1" noChangeAspect="1" noChangeArrowheads="1" noTextEdit="1"/>
          </p:cNvSpPr>
          <p:nvPr>
            <p:ph type="sldImg"/>
          </p:nvPr>
        </p:nvSpPr>
        <p:spPr>
          <a:ln/>
        </p:spPr>
      </p:sp>
      <p:sp>
        <p:nvSpPr>
          <p:cNvPr id="1116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Rot="1" noChangeAspect="1" noChangeArrowheads="1" noTextEdit="1"/>
          </p:cNvSpPr>
          <p:nvPr>
            <p:ph type="sldImg"/>
          </p:nvPr>
        </p:nvSpPr>
        <p:spPr>
          <a:ln/>
        </p:spPr>
      </p:sp>
      <p:sp>
        <p:nvSpPr>
          <p:cNvPr id="11366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Rot="1" noChangeAspect="1" noChangeArrowheads="1" noTextEdit="1"/>
          </p:cNvSpPr>
          <p:nvPr>
            <p:ph type="sldImg"/>
          </p:nvPr>
        </p:nvSpPr>
        <p:spPr>
          <a:ln/>
        </p:spPr>
      </p:sp>
      <p:sp>
        <p:nvSpPr>
          <p:cNvPr id="11571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Rot="1" noChangeAspect="1" noChangeArrowheads="1"/>
          </p:cNvSpPr>
          <p:nvPr>
            <p:ph type="sldImg"/>
          </p:nvPr>
        </p:nvSpPr>
        <p:spPr>
          <a:solidFill>
            <a:srgbClr val="FFFFFF"/>
          </a:solidFill>
          <a:ln/>
        </p:spPr>
      </p:sp>
      <p:sp>
        <p:nvSpPr>
          <p:cNvPr id="117762"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Rot="1" noChangeAspect="1" noChangeArrowheads="1" noTextEdit="1"/>
          </p:cNvSpPr>
          <p:nvPr>
            <p:ph type="sldImg"/>
          </p:nvPr>
        </p:nvSpPr>
        <p:spPr>
          <a:ln/>
        </p:spPr>
      </p:sp>
      <p:sp>
        <p:nvSpPr>
          <p:cNvPr id="11981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4" name="Shape 131"/>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64515" name="Shape 132"/>
          <p:cNvSpPr>
            <a:spLocks noGrp="1" noRot="1" noChangeAspect="1" noTextEdit="1"/>
          </p:cNvSpPr>
          <p:nvPr>
            <p:ph type="sldImg" idx="2"/>
          </p:nvPr>
        </p:nvSpPr>
        <p:spPr>
          <a:ln>
            <a:miter lim="800000"/>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2"/>
          <p:cNvSpPr>
            <a:spLocks noGrp="1" noRot="1" noChangeAspect="1" noChangeArrowheads="1" noTextEdit="1"/>
          </p:cNvSpPr>
          <p:nvPr>
            <p:ph type="sldImg"/>
          </p:nvPr>
        </p:nvSpPr>
        <p:spPr>
          <a:ln/>
        </p:spPr>
      </p:sp>
      <p:sp>
        <p:nvSpPr>
          <p:cNvPr id="1239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2"/>
          <p:cNvSpPr>
            <a:spLocks noGrp="1" noRot="1" noChangeAspect="1" noChangeArrowheads="1" noTextEdit="1"/>
          </p:cNvSpPr>
          <p:nvPr>
            <p:ph type="sldImg"/>
          </p:nvPr>
        </p:nvSpPr>
        <p:spPr>
          <a:ln/>
        </p:spPr>
      </p:sp>
      <p:sp>
        <p:nvSpPr>
          <p:cNvPr id="1341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Rot="1" noChangeAspect="1" noChangeArrowheads="1" noTextEdit="1"/>
          </p:cNvSpPr>
          <p:nvPr>
            <p:ph type="sldImg"/>
          </p:nvPr>
        </p:nvSpPr>
        <p:spPr>
          <a:ln/>
        </p:spPr>
      </p:sp>
      <p:sp>
        <p:nvSpPr>
          <p:cNvPr id="13619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Rot="1" noChangeAspect="1" noChangeArrowheads="1" noTextEdit="1"/>
          </p:cNvSpPr>
          <p:nvPr>
            <p:ph type="sldImg"/>
          </p:nvPr>
        </p:nvSpPr>
        <p:spPr>
          <a:ln/>
        </p:spPr>
      </p:sp>
      <p:sp>
        <p:nvSpPr>
          <p:cNvPr id="13824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5" name="Shape 171"/>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47106" name="Shape 172"/>
          <p:cNvSpPr>
            <a:spLocks noGrp="1" noRot="1" noChangeAspect="1" noTextEdit="1"/>
          </p:cNvSpPr>
          <p:nvPr>
            <p:ph type="sldImg" idx="2"/>
          </p:nvPr>
        </p:nvSpPr>
        <p:spPr>
          <a:ln>
            <a:miter lim="800000"/>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9153" name="Shape 183"/>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49154" name="Shape 184"/>
          <p:cNvSpPr>
            <a:spLocks noGrp="1" noRot="1" noChangeAspect="1" noTextEdit="1"/>
          </p:cNvSpPr>
          <p:nvPr>
            <p:ph type="sldImg" idx="2"/>
          </p:nvPr>
        </p:nvSpPr>
        <p:spPr>
          <a:ln>
            <a:miter lim="800000"/>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5" name="Shape 165"/>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41986" name="Shape 166"/>
          <p:cNvSpPr>
            <a:spLocks noGrp="1" noRot="1" noChangeAspect="1" noTextEdit="1"/>
          </p:cNvSpPr>
          <p:nvPr>
            <p:ph type="sldImg" idx="2"/>
          </p:nvPr>
        </p:nvSpPr>
        <p:spPr>
          <a:ln>
            <a:miter lim="800000"/>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1" name="Shape 190"/>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51202" name="Shape 191"/>
          <p:cNvSpPr>
            <a:spLocks noGrp="1" noRot="1" noChangeAspect="1" noTextEdit="1"/>
          </p:cNvSpPr>
          <p:nvPr>
            <p:ph type="sldImg" idx="2"/>
          </p:nvPr>
        </p:nvSpPr>
        <p:spPr>
          <a:ln>
            <a:miter lim="800000"/>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0417" name="Shape 208"/>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60418" name="Shape 209"/>
          <p:cNvSpPr>
            <a:spLocks noGrp="1" noRot="1" noChangeAspect="1" noTextEdit="1"/>
          </p:cNvSpPr>
          <p:nvPr>
            <p:ph type="sldImg" idx="2"/>
          </p:nvPr>
        </p:nvSpPr>
        <p:spPr>
          <a:ln>
            <a:miter lim="800000"/>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2"/>
          <p:cNvSpPr>
            <a:spLocks noGrp="1" noRot="1" noChangeAspect="1" noChangeArrowheads="1" noTextEdit="1"/>
          </p:cNvSpPr>
          <p:nvPr>
            <p:ph type="sldImg"/>
          </p:nvPr>
        </p:nvSpPr>
        <p:spPr>
          <a:ln/>
        </p:spPr>
      </p:sp>
      <p:sp>
        <p:nvSpPr>
          <p:cNvPr id="1259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5538" name="Shape 137"/>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65539" name="Shape 138"/>
          <p:cNvSpPr>
            <a:spLocks noGrp="1" noRot="1" noChangeAspect="1" noTextEdit="1"/>
          </p:cNvSpPr>
          <p:nvPr>
            <p:ph type="sldImg" idx="2"/>
          </p:nvPr>
        </p:nvSpPr>
        <p:spPr>
          <a:ln>
            <a:miter lim="800000"/>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Rot="1" noChangeAspect="1" noChangeArrowheads="1" noTextEdit="1"/>
          </p:cNvSpPr>
          <p:nvPr>
            <p:ph type="sldImg"/>
          </p:nvPr>
        </p:nvSpPr>
        <p:spPr>
          <a:ln/>
        </p:spPr>
      </p:sp>
      <p:sp>
        <p:nvSpPr>
          <p:cNvPr id="1280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8305" name="Shape 319"/>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98306" name="Shape 320"/>
          <p:cNvSpPr>
            <a:spLocks noGrp="1" noRot="1" noChangeAspect="1" noTextEdit="1"/>
          </p:cNvSpPr>
          <p:nvPr>
            <p:ph type="sldImg" idx="2"/>
          </p:nvPr>
        </p:nvSpPr>
        <p:spPr>
          <a:ln>
            <a:miter lim="800000"/>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7826" name="Shape 223"/>
          <p:cNvSpPr>
            <a:spLocks noGrp="1" noRot="1" noChangeAspect="1" noTextEdit="1"/>
          </p:cNvSpPr>
          <p:nvPr>
            <p:ph type="sldImg" idx="2"/>
          </p:nvPr>
        </p:nvSpPr>
        <p:spPr>
          <a:noFill/>
          <a:ln w="9525" cap="flat">
            <a:miter lim="800000"/>
            <a:headEnd type="none" w="med" len="med"/>
            <a:tailEnd type="none" w="med" len="med"/>
          </a:ln>
        </p:spPr>
      </p:sp>
      <p:sp>
        <p:nvSpPr>
          <p:cNvPr id="77827" name="Shape 224"/>
          <p:cNvSpPr txBox="1">
            <a:spLocks noGrp="1"/>
          </p:cNvSpPr>
          <p:nvPr>
            <p:ph type="body" idx="1"/>
          </p:nvPr>
        </p:nvSpPr>
        <p:spPr bwMode="auto">
          <a:xfrm>
            <a:off x="685800" y="4343400"/>
            <a:ext cx="5486400" cy="2752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tIns="44845" bIns="44845" numCol="1" anchor="t" compatLnSpc="1">
            <a:prstTxWarp prst="textNoShape">
              <a:avLst/>
            </a:prstTxWarp>
            <a:spAutoFit/>
          </a:bodyPr>
          <a:lstStyle/>
          <a:p>
            <a:pPr eaLnBrk="1" hangingPunct="1">
              <a:spcBef>
                <a:spcPct val="0"/>
              </a:spcBef>
            </a:pPr>
            <a:endParaRPr lang="en-US">
              <a:latin typeface="Arial" charset="0"/>
            </a:endParaRPr>
          </a:p>
        </p:txBody>
      </p:sp>
      <p:sp>
        <p:nvSpPr>
          <p:cNvPr id="77828" name="Shape 225"/>
          <p:cNvSpPr>
            <a:spLocks noGrp="1"/>
          </p:cNvSpPr>
          <p:nvPr>
            <p:ph type="sldNum" sz="quarter" idx="12"/>
          </p:nvPr>
        </p:nvSpPr>
        <p:spPr>
          <a:xfrm>
            <a:off x="3884613" y="8867181"/>
            <a:ext cx="2971800" cy="27523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44845" bIns="44845">
            <a:spAutoFit/>
          </a:bodyPr>
          <a:lstStyle>
            <a:lvl1pPr>
              <a:defRPr sz="1200">
                <a:solidFill>
                  <a:schemeClr val="tx1"/>
                </a:solidFill>
                <a:latin typeface="Arial" charset="0"/>
                <a:ea typeface="ＭＳ Ｐゴシック" charset="0"/>
              </a:defRPr>
            </a:lvl1pPr>
            <a:lvl2pPr>
              <a:defRPr sz="1200">
                <a:solidFill>
                  <a:schemeClr val="tx1"/>
                </a:solidFill>
                <a:latin typeface="Arial" charset="0"/>
                <a:ea typeface="ＭＳ Ｐゴシック" charset="0"/>
              </a:defRPr>
            </a:lvl2pPr>
            <a:lvl3pPr>
              <a:defRPr sz="1200">
                <a:solidFill>
                  <a:schemeClr val="tx1"/>
                </a:solidFill>
                <a:latin typeface="Arial" charset="0"/>
                <a:ea typeface="ＭＳ Ｐゴシック" charset="0"/>
              </a:defRPr>
            </a:lvl3pPr>
            <a:lvl4pPr>
              <a:defRPr sz="1200">
                <a:solidFill>
                  <a:schemeClr val="tx1"/>
                </a:solidFill>
                <a:latin typeface="Arial" charset="0"/>
                <a:ea typeface="ＭＳ Ｐゴシック" charset="0"/>
              </a:defRPr>
            </a:lvl4pPr>
            <a:lvl5pPr>
              <a:defRPr sz="1200">
                <a:solidFill>
                  <a:schemeClr val="tx1"/>
                </a:solidFill>
                <a:latin typeface="Arial" charset="0"/>
                <a:ea typeface="ＭＳ Ｐゴシック" charset="0"/>
              </a:defRPr>
            </a:lvl5pPr>
            <a:lvl6pPr marL="2467577" indent="-224325" eaLnBrk="0" fontAlgn="base" hangingPunct="0">
              <a:spcBef>
                <a:spcPct val="30000"/>
              </a:spcBef>
              <a:spcAft>
                <a:spcPct val="0"/>
              </a:spcAft>
              <a:defRPr sz="1200">
                <a:solidFill>
                  <a:schemeClr val="tx1"/>
                </a:solidFill>
                <a:latin typeface="Arial" charset="0"/>
                <a:ea typeface="ＭＳ Ｐゴシック" charset="0"/>
              </a:defRPr>
            </a:lvl6pPr>
            <a:lvl7pPr marL="2916227" indent="-224325" eaLnBrk="0" fontAlgn="base" hangingPunct="0">
              <a:spcBef>
                <a:spcPct val="30000"/>
              </a:spcBef>
              <a:spcAft>
                <a:spcPct val="0"/>
              </a:spcAft>
              <a:defRPr sz="1200">
                <a:solidFill>
                  <a:schemeClr val="tx1"/>
                </a:solidFill>
                <a:latin typeface="Arial" charset="0"/>
                <a:ea typeface="ＭＳ Ｐゴシック" charset="0"/>
              </a:defRPr>
            </a:lvl7pPr>
            <a:lvl8pPr marL="3364878" indent="-224325" eaLnBrk="0" fontAlgn="base" hangingPunct="0">
              <a:spcBef>
                <a:spcPct val="30000"/>
              </a:spcBef>
              <a:spcAft>
                <a:spcPct val="0"/>
              </a:spcAft>
              <a:defRPr sz="1200">
                <a:solidFill>
                  <a:schemeClr val="tx1"/>
                </a:solidFill>
                <a:latin typeface="Arial" charset="0"/>
                <a:ea typeface="ＭＳ Ｐゴシック" charset="0"/>
              </a:defRPr>
            </a:lvl8pPr>
            <a:lvl9pPr marL="3813528" indent="-224325" eaLnBrk="0" fontAlgn="base" hangingPunct="0">
              <a:spcBef>
                <a:spcPct val="30000"/>
              </a:spcBef>
              <a:spcAft>
                <a:spcPct val="0"/>
              </a:spcAft>
              <a:defRPr sz="1200">
                <a:solidFill>
                  <a:schemeClr val="tx1"/>
                </a:solidFill>
                <a:latin typeface="Arial" charset="0"/>
                <a:ea typeface="ＭＳ Ｐゴシック" charset="0"/>
              </a:defRPr>
            </a:lvl9pPr>
          </a:lstStyle>
          <a:p>
            <a:pPr>
              <a:buSzPct val="25000"/>
            </a:pPr>
            <a:r>
              <a:rPr lang="en-US">
                <a:solidFill>
                  <a:srgbClr val="000000"/>
                </a:solidFill>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8850" name="Shape 233"/>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78851" name="Shape 234"/>
          <p:cNvSpPr>
            <a:spLocks noGrp="1" noRot="1" noChangeAspect="1" noTextEdit="1"/>
          </p:cNvSpPr>
          <p:nvPr>
            <p:ph type="sldImg" idx="2"/>
          </p:nvPr>
        </p:nvSpPr>
        <p:spPr>
          <a:ln>
            <a:miter lim="800000"/>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1921" name="Shape 276"/>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81922" name="Shape 277"/>
          <p:cNvSpPr>
            <a:spLocks noGrp="1" noRot="1" noChangeAspect="1" noTextEdit="1"/>
          </p:cNvSpPr>
          <p:nvPr>
            <p:ph type="sldImg" idx="2"/>
          </p:nvPr>
        </p:nvSpPr>
        <p:spPr>
          <a:ln>
            <a:miter lim="800000"/>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3969" name="Shape 281"/>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83970" name="Shape 282"/>
          <p:cNvSpPr>
            <a:spLocks noGrp="1" noRot="1" noChangeAspect="1" noTextEdit="1"/>
          </p:cNvSpPr>
          <p:nvPr>
            <p:ph type="sldImg" idx="2"/>
          </p:nvPr>
        </p:nvSpPr>
        <p:spPr>
          <a:ln>
            <a:miter lim="800000"/>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Rot="1" noChangeAspect="1" noChangeArrowheads="1" noTextEdit="1"/>
          </p:cNvSpPr>
          <p:nvPr>
            <p:ph type="sldImg"/>
          </p:nvPr>
        </p:nvSpPr>
        <p:spPr>
          <a:ln/>
        </p:spPr>
      </p:sp>
      <p:sp>
        <p:nvSpPr>
          <p:cNvPr id="8704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9874" name="Shape 238"/>
          <p:cNvSpPr txBox="1">
            <a:spLocks noGrp="1"/>
          </p:cNvSpPr>
          <p:nvPr>
            <p:ph type="body" idx="1"/>
          </p:nvPr>
        </p:nvSpPr>
        <p:spPr bwMode="auto">
          <a:xfrm>
            <a:off x="685800" y="4343400"/>
            <a:ext cx="5486400" cy="276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numCol="1" compatLnSpc="1">
            <a:prstTxWarp prst="textNoShape">
              <a:avLst/>
            </a:prstTxWarp>
            <a:spAutoFit/>
          </a:bodyPr>
          <a:lstStyle/>
          <a:p>
            <a:pPr eaLnBrk="1" hangingPunct="1">
              <a:spcBef>
                <a:spcPct val="0"/>
              </a:spcBef>
            </a:pPr>
            <a:endParaRPr lang="en-US">
              <a:latin typeface="Arial" charset="0"/>
            </a:endParaRPr>
          </a:p>
        </p:txBody>
      </p:sp>
      <p:sp>
        <p:nvSpPr>
          <p:cNvPr id="79875" name="Shape 239"/>
          <p:cNvSpPr>
            <a:spLocks noGrp="1" noRot="1" noChangeAspect="1" noTextEdit="1"/>
          </p:cNvSpPr>
          <p:nvPr>
            <p:ph type="sldImg" idx="2"/>
          </p:nvPr>
        </p:nvSpPr>
        <p:spPr>
          <a:ln>
            <a:miter lim="800000"/>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348" y="1371600"/>
            <a:ext cx="8147304" cy="1344168"/>
          </a:xfrm>
        </p:spPr>
        <p:txBody>
          <a:bodyPr vert="horz" lIns="91440" tIns="45720" rIns="91440" bIns="45720"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914400" rtl="0" eaLnBrk="1" latinLnBrk="0" hangingPunct="1">
              <a:lnSpc>
                <a:spcPts val="6400"/>
              </a:lnSpc>
              <a:spcBef>
                <a:spcPct val="0"/>
              </a:spcBef>
              <a:buNone/>
              <a:defRPr sz="60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98348" y="2715767"/>
            <a:ext cx="8147304" cy="667512"/>
          </a:xfrm>
        </p:spPr>
        <p:txBody>
          <a:bodyPr vert="horz" lIns="91440" tIns="45720" rIns="91440" bIns="45720" rtlCol="0">
            <a:normAutofit/>
            <a:scene3d>
              <a:camera prst="orthographicFront"/>
              <a:lightRig rig="threePt" dir="t"/>
            </a:scene3d>
            <a:sp3d extrusionH="57150">
              <a:bevelT w="38100" h="38100" prst="relaxedInset"/>
              <a:bevelB w="38100" h="38100" prst="relaxedInset"/>
            </a:sp3d>
          </a:bodyPr>
          <a:lstStyle>
            <a:lvl1pPr marL="0" indent="0" algn="ctr" defTabSz="914400" rtl="0" eaLnBrk="1" latinLnBrk="0" hangingPunct="1">
              <a:spcBef>
                <a:spcPts val="0"/>
              </a:spcBef>
              <a:buClr>
                <a:schemeClr val="tx1">
                  <a:lumMod val="75000"/>
                  <a:lumOff val="25000"/>
                </a:schemeClr>
              </a:buClr>
              <a:buSzPct val="75000"/>
              <a:buFont typeface="Wingdings 2" pitchFamily="18" charset="2"/>
              <a:buNone/>
              <a:defRPr sz="22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076629CB-7937-4506-A327-ACF88B95BB0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49D725-AF79-4FB6-8D02-83EAC61E3211}" type="datetimeFigureOut">
              <a:rPr lang="en-US" smtClean="0"/>
              <a:t>11/1/13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29CB-7937-4506-A327-ACF88B95BB03}" type="slidenum">
              <a:rPr lang="en-US" smtClean="0"/>
              <a:t>‹#›</a:t>
            </a:fld>
            <a:endParaRPr lang="en-US"/>
          </a:p>
        </p:txBody>
      </p:sp>
      <p:sp>
        <p:nvSpPr>
          <p:cNvPr id="8" name="Picture Placeholder 2"/>
          <p:cNvSpPr>
            <a:spLocks noGrp="1"/>
          </p:cNvSpPr>
          <p:nvPr>
            <p:ph type="pic" idx="1"/>
          </p:nvPr>
        </p:nvSpPr>
        <p:spPr>
          <a:xfrm>
            <a:off x="4805045" y="430306"/>
            <a:ext cx="3840480" cy="5432612"/>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91440" tIns="45720" rIns="91440" bIns="45720" rtlCol="0">
            <a:normAutofit/>
          </a:bodyPr>
          <a:lstStyle>
            <a:lvl1pPr marL="457200" indent="-457200" algn="l" defTabSz="914400" rtl="0" eaLnBrk="1" latinLnBrk="0" hangingPunct="1">
              <a:spcBef>
                <a:spcPts val="2000"/>
              </a:spcBef>
              <a:buClr>
                <a:schemeClr val="accent2">
                  <a:lumMod val="50000"/>
                  <a:lumOff val="50000"/>
                </a:schemeClr>
              </a:buClr>
              <a:buSzPct val="75000"/>
              <a:buFont typeface="Wingdings 2" pitchFamily="18" charset="2"/>
              <a:buNone/>
              <a:defRPr sz="2200" kern="1200">
                <a:solidFill>
                  <a:schemeClr val="tx1">
                    <a:lumMod val="75000"/>
                    <a:lumOff val="2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7pPr marL="2743200" indent="-457200">
              <a:defRPr/>
            </a:lvl7pPr>
            <a:lvl8pPr marL="2743200" indent="-457200">
              <a:defRPr/>
            </a:lvl8pPr>
            <a:lvl9pPr marL="2743200" indent="-457200">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61412" y="417513"/>
            <a:ext cx="1600200" cy="570865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11174" y="417513"/>
            <a:ext cx="6499225" cy="570865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losing">
    <p:bg>
      <p:bgRef idx="1003">
        <a:schemeClr val="bg2"/>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B449D725-AF79-4FB6-8D02-83EAC61E3211}" type="datetimeFigureOut">
              <a:rPr lang="en-US" smtClean="0"/>
              <a:t>11/1/13</a:t>
            </a:fld>
            <a:endParaRPr lang="en-US"/>
          </a:p>
        </p:txBody>
      </p:sp>
      <p:sp>
        <p:nvSpPr>
          <p:cNvPr id="4" name="Footer Placeholder 3"/>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5" name="Slide Number Placeholder 4"/>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076629CB-7937-4506-A327-ACF88B95BB0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475" y="4343398"/>
            <a:ext cx="8147049" cy="1346013"/>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6400"/>
              </a:lnSpc>
              <a:defRPr sz="6000">
                <a:solidFill>
                  <a:schemeClr val="bg1"/>
                </a:solidFill>
                <a:effectLst>
                  <a:outerShdw blurRad="25400" dist="19050" dir="4200000" algn="ctr" rotWithShape="0">
                    <a:schemeClr val="tx1">
                      <a:alpha val="40000"/>
                    </a:scheme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498475" y="5688105"/>
            <a:ext cx="8147050" cy="663387"/>
          </a:xfrm>
        </p:spPr>
        <p:txBody>
          <a:bodyPr>
            <a:scene3d>
              <a:camera prst="orthographicFront"/>
              <a:lightRig rig="threePt" dir="t"/>
            </a:scene3d>
            <a:sp3d extrusionH="57150">
              <a:bevelT w="38100" h="38100" prst="relaxedInset"/>
              <a:bevelB w="38100" h="38100" prst="relaxedInset"/>
            </a:sp3d>
          </a:bodyPr>
          <a:lstStyle>
            <a:lvl1pPr marL="0" indent="0" algn="ctr">
              <a:spcBef>
                <a:spcPts val="0"/>
              </a:spcBef>
              <a:buNone/>
              <a:defRPr b="0" baseline="0">
                <a:solidFill>
                  <a:schemeClr val="bg1"/>
                </a:solidFill>
                <a:effectLst>
                  <a:outerShdw blurRad="25400" dist="25400" dir="4200000" algn="ctr" rotWithShape="0">
                    <a:schemeClr val="tx1">
                      <a:alpha val="40000"/>
                    </a:scheme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076629CB-7937-4506-A327-ACF88B95BB03}" type="slidenum">
              <a:rPr lang="en-US" smtClean="0"/>
              <a:t>‹#›</a:t>
            </a:fld>
            <a:endParaRPr lang="en-US"/>
          </a:p>
        </p:txBody>
      </p:sp>
      <p:sp>
        <p:nvSpPr>
          <p:cNvPr id="8" name="Picture Placeholder 7"/>
          <p:cNvSpPr>
            <a:spLocks noGrp="1"/>
          </p:cNvSpPr>
          <p:nvPr>
            <p:ph type="pic" sz="quarter" idx="13"/>
          </p:nvPr>
        </p:nvSpPr>
        <p:spPr>
          <a:xfrm>
            <a:off x="1981200" y="685800"/>
            <a:ext cx="5181600" cy="3352800"/>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8475" y="1774826"/>
            <a:ext cx="8147050" cy="1873250"/>
          </a:xfrm>
        </p:spPr>
        <p:txBody>
          <a:bodyPr anchor="b" anchorCtr="0"/>
          <a:lstStyle>
            <a:lvl1pPr algn="ctr">
              <a:defRPr sz="6000" b="0" cap="none" baseline="0"/>
            </a:lvl1pPr>
          </a:lstStyle>
          <a:p>
            <a:r>
              <a:rPr lang="en-US" smtClean="0"/>
              <a:t>Click to edit Master title style</a:t>
            </a:r>
            <a:endParaRPr/>
          </a:p>
        </p:txBody>
      </p:sp>
      <p:sp>
        <p:nvSpPr>
          <p:cNvPr id="3" name="Text Placeholder 2"/>
          <p:cNvSpPr>
            <a:spLocks noGrp="1"/>
          </p:cNvSpPr>
          <p:nvPr>
            <p:ph type="body" idx="1"/>
          </p:nvPr>
        </p:nvSpPr>
        <p:spPr>
          <a:xfrm>
            <a:off x="498475" y="3654519"/>
            <a:ext cx="8147050" cy="1500187"/>
          </a:xfrm>
        </p:spPr>
        <p:txBody>
          <a:bodyPr anchor="t" anchorCtr="0">
            <a:normAutofit/>
          </a:bodyPr>
          <a:lstStyle>
            <a:lvl1pPr marL="0" indent="0" algn="ctr">
              <a:spcBef>
                <a:spcPts val="0"/>
              </a:spcBef>
              <a:buNone/>
              <a:defRPr sz="22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49D725-AF79-4FB6-8D02-83EAC61E3211}" type="datetimeFigureOut">
              <a:rPr lang="en-US" smtClean="0"/>
              <a:t>11/1/13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p>
            <a:r>
              <a:rPr lang="en-US" smtClean="0"/>
              <a:t>Click to edit Master title style</a:t>
            </a:r>
            <a:endParaRPr/>
          </a:p>
        </p:txBody>
      </p:sp>
      <p:sp>
        <p:nvSpPr>
          <p:cNvPr id="3" name="Content Placeholder 2"/>
          <p:cNvSpPr>
            <a:spLocks noGrp="1"/>
          </p:cNvSpPr>
          <p:nvPr>
            <p:ph sz="half" idx="1"/>
          </p:nvPr>
        </p:nvSpPr>
        <p:spPr>
          <a:xfrm>
            <a:off x="498475" y="1762125"/>
            <a:ext cx="3840480" cy="4364038"/>
          </a:xfrm>
        </p:spPr>
        <p:txBody>
          <a:bodyPr>
            <a:normAutofit/>
          </a:bodyPr>
          <a:lstStyle>
            <a:lvl1pPr>
              <a:defRPr sz="20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05046" y="1762125"/>
            <a:ext cx="3840480" cy="4364038"/>
          </a:xfrm>
        </p:spPr>
        <p:txBody>
          <a:bodyPr>
            <a:normAutofit/>
          </a:bodyPr>
          <a:lstStyle>
            <a:lvl1pPr>
              <a:defRPr sz="2000"/>
            </a:lvl1pPr>
            <a:lvl2pPr>
              <a:defRPr sz="1800"/>
            </a:lvl2pPr>
            <a:lvl3pPr>
              <a:defRPr sz="1800"/>
            </a:lvl3pPr>
            <a:lvl4pPr>
              <a:defRPr sz="1800"/>
            </a:lvl4pPr>
            <a:lvl5pPr marL="2290763" indent="-461963">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449D725-AF79-4FB6-8D02-83EAC61E3211}" type="datetimeFigureOut">
              <a:rPr lang="en-US" smtClean="0"/>
              <a:t>11/1/13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98475"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8475"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05046"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5046"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B449D725-AF79-4FB6-8D02-83EAC61E3211}" type="datetimeFigureOut">
              <a:rPr lang="en-US" smtClean="0"/>
              <a:t>11/1/13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6629CB-7937-4506-A327-ACF88B95BB03}" type="slidenum">
              <a:rPr lang="en-US" smtClean="0"/>
              <a:t>‹#›</a:t>
            </a:fld>
            <a:endParaRPr lang="en-US"/>
          </a:p>
        </p:txBody>
      </p:sp>
      <p:cxnSp>
        <p:nvCxnSpPr>
          <p:cNvPr id="11" name="Straight Connector 10"/>
          <p:cNvCxnSpPr/>
          <p:nvPr/>
        </p:nvCxnSpPr>
        <p:spPr>
          <a:xfrm>
            <a:off x="502920"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05045"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449D725-AF79-4FB6-8D02-83EAC61E3211}" type="datetimeFigureOut">
              <a:rPr lang="en-US" smtClean="0"/>
              <a:t>11/1/13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49D725-AF79-4FB6-8D02-83EAC61E3211}" type="datetimeFigureOut">
              <a:rPr lang="en-US" smtClean="0"/>
              <a:t>11/1/13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3" name="Content Placeholder 2"/>
          <p:cNvSpPr>
            <a:spLocks noGrp="1"/>
          </p:cNvSpPr>
          <p:nvPr>
            <p:ph idx="1"/>
          </p:nvPr>
        </p:nvSpPr>
        <p:spPr>
          <a:xfrm>
            <a:off x="4792532" y="403412"/>
            <a:ext cx="3840480" cy="5722751"/>
          </a:xfrm>
        </p:spPr>
        <p:txBody>
          <a:bodyPr>
            <a:normAutofit/>
          </a:bodyPr>
          <a:lstStyle>
            <a:lvl1pPr>
              <a:defRPr sz="20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49D725-AF79-4FB6-8D02-83EAC61E3211}" type="datetimeFigureOut">
              <a:rPr lang="en-US" smtClean="0"/>
              <a:t>11/1/13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29CB-7937-4506-A327-ACF88B95BB0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5" y="94129"/>
            <a:ext cx="8147051" cy="1452283"/>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498475" y="1761565"/>
            <a:ext cx="8147051" cy="43645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188259" y="6356350"/>
            <a:ext cx="2133600" cy="365125"/>
          </a:xfrm>
          <a:prstGeom prst="rect">
            <a:avLst/>
          </a:prstGeom>
        </p:spPr>
        <p:txBody>
          <a:bodyPr vert="horz" lIns="91440" tIns="45720" rIns="91440" bIns="45720" rtlCol="0" anchor="ctr"/>
          <a:lstStyle>
            <a:lvl1pPr algn="l">
              <a:defRPr sz="1100">
                <a:solidFill>
                  <a:schemeClr val="tx1">
                    <a:lumMod val="75000"/>
                    <a:lumOff val="25000"/>
                  </a:schemeClr>
                </a:solidFill>
              </a:defRPr>
            </a:lvl1pPr>
          </a:lstStyle>
          <a:p>
            <a:fld id="{B449D725-AF79-4FB6-8D02-83EAC61E3211}" type="datetimeFigureOut">
              <a:rPr lang="en-US" smtClean="0"/>
              <a:t>11/1/13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6817659" y="6356350"/>
            <a:ext cx="2133600" cy="365125"/>
          </a:xfrm>
          <a:prstGeom prst="rect">
            <a:avLst/>
          </a:prstGeom>
        </p:spPr>
        <p:txBody>
          <a:bodyPr vert="horz" lIns="91440" tIns="45720" rIns="91440" bIns="45720" rtlCol="0" anchor="ctr"/>
          <a:lstStyle>
            <a:lvl1pPr algn="r">
              <a:defRPr sz="1100">
                <a:solidFill>
                  <a:schemeClr val="tx1">
                    <a:lumMod val="75000"/>
                    <a:lumOff val="25000"/>
                  </a:schemeClr>
                </a:solidFill>
              </a:defRPr>
            </a:lvl1pPr>
          </a:lstStyle>
          <a:p>
            <a:fld id="{076629CB-7937-4506-A327-ACF88B95BB0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p:titleStyle>
    <p:bodyStyle>
      <a:lvl1pPr marL="457200" indent="-457200" algn="l" defTabSz="914400" rtl="0" eaLnBrk="1" latinLnBrk="0" hangingPunct="1">
        <a:spcBef>
          <a:spcPts val="2000"/>
        </a:spcBef>
        <a:buClr>
          <a:schemeClr val="tx1">
            <a:lumMod val="75000"/>
            <a:lumOff val="25000"/>
          </a:schemeClr>
        </a:buClr>
        <a:buSzPct val="75000"/>
        <a:buFont typeface="Wingdings 2" pitchFamily="18" charset="2"/>
        <a:buChar char=""/>
        <a:defRPr sz="22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600"/>
        </a:spcBef>
        <a:buClr>
          <a:schemeClr val="tx1">
            <a:lumMod val="50000"/>
            <a:lumOff val="50000"/>
          </a:schemeClr>
        </a:buClr>
        <a:buSzPct val="75000"/>
        <a:buFont typeface="Wingdings 2" pitchFamily="18" charset="2"/>
        <a:buChar char=""/>
        <a:defRPr sz="2000" kern="1200">
          <a:solidFill>
            <a:schemeClr val="tx1">
              <a:lumMod val="75000"/>
              <a:lumOff val="25000"/>
            </a:schemeClr>
          </a:solidFill>
          <a:latin typeface="+mn-lt"/>
          <a:ea typeface="+mn-ea"/>
          <a:cs typeface="+mn-cs"/>
        </a:defRPr>
      </a:lvl2pPr>
      <a:lvl3pPr marL="13716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3pPr>
      <a:lvl4pPr marL="1828800" indent="-457200" algn="l" defTabSz="914400" rtl="0" eaLnBrk="1" latinLnBrk="0" hangingPunct="1">
        <a:spcBef>
          <a:spcPts val="600"/>
        </a:spcBef>
        <a:buClr>
          <a:schemeClr val="tx1">
            <a:lumMod val="50000"/>
            <a:lumOff val="50000"/>
          </a:schemeClr>
        </a:buClr>
        <a:buSzPct val="75000"/>
        <a:buFont typeface="Wingdings 2" pitchFamily="18" charset="2"/>
        <a:buChar char=""/>
        <a:defRPr sz="1800" kern="1200">
          <a:solidFill>
            <a:schemeClr val="tx1">
              <a:lumMod val="75000"/>
              <a:lumOff val="25000"/>
            </a:schemeClr>
          </a:solidFill>
          <a:latin typeface="+mn-lt"/>
          <a:ea typeface="+mn-ea"/>
          <a:cs typeface="+mn-cs"/>
        </a:defRPr>
      </a:lvl4pPr>
      <a:lvl5pPr marL="22860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5pPr>
      <a:lvl6pPr marL="27432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6pPr>
      <a:lvl7pPr marL="32051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7pPr>
      <a:lvl8pPr marL="36576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8pPr>
      <a:lvl9pPr marL="41195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gif"/><Relationship Id="rId4" Type="http://schemas.openxmlformats.org/officeDocument/2006/relationships/hyperlink" Target="http://cimss.ssec.wisc.edu/sage/geology/lesson2/images/sea_flr_spread_USGS_A55.gif" TargetMode="External"/><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ADAVtzM1uOk" TargetMode="External"/><Relationship Id="rId4" Type="http://schemas.openxmlformats.org/officeDocument/2006/relationships/hyperlink" Target="http://en.wikipedia.org/wiki/File:Wegener_Alfred_signature.jpg" TargetMode="External"/><Relationship Id="rId5" Type="http://schemas.openxmlformats.org/officeDocument/2006/relationships/image" Target="../media/image5.jpeg"/><Relationship Id="rId1" Type="http://schemas.openxmlformats.org/officeDocument/2006/relationships/slideLayout" Target="../slideLayouts/slideLayout5.xml"/><Relationship Id="rId2" Type="http://schemas.openxmlformats.org/officeDocument/2006/relationships/hyperlink" Target="http://www.youtube.com/watch?v=gyT8Xs6Ab-k"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5"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png"/><Relationship Id="rId5"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ww.youtube.com/watch?v=xL6sKtG2UV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5"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hyperlink" Target="http://www.youtube.com/watch?v=0mWQs1_L3fA" TargetMode="External"/><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gif"/></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hyperlink" Target="http://www.wwnorton.com/college/geo/egeo2/content/animations/2_6.htm" TargetMode="External"/><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ttp://www.moorlandschool.co.uk/earth/earth_science/plate_colour_diagram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98348" y="1833201"/>
            <a:ext cx="8147304" cy="1344168"/>
          </a:xfrm>
          <a:effectLst>
            <a:outerShdw blurRad="50800" dist="38100" dir="2700000" algn="tl" rotWithShape="0">
              <a:prstClr val="black">
                <a:alpha val="40000"/>
              </a:prstClr>
            </a:outerShdw>
          </a:effectLst>
        </p:spPr>
        <p:txBody>
          <a:bodyPr>
            <a:noAutofit/>
          </a:bodyPr>
          <a:lstStyle/>
          <a:p>
            <a:r>
              <a:rPr lang="en-US" sz="6600" b="1" dirty="0" smtClean="0">
                <a:solidFill>
                  <a:srgbClr val="191919"/>
                </a:solidFill>
                <a:latin typeface="Arial Rounded MT Bold"/>
                <a:cs typeface="Arial Rounded MT Bold"/>
              </a:rPr>
              <a:t>Chapter 9 </a:t>
            </a:r>
            <a:br>
              <a:rPr lang="en-US" sz="6600" b="1" dirty="0" smtClean="0">
                <a:solidFill>
                  <a:srgbClr val="191919"/>
                </a:solidFill>
                <a:latin typeface="Arial Rounded MT Bold"/>
                <a:cs typeface="Arial Rounded MT Bold"/>
              </a:rPr>
            </a:br>
            <a:r>
              <a:rPr lang="en-US" sz="6600" b="1" dirty="0" smtClean="0">
                <a:solidFill>
                  <a:srgbClr val="191919"/>
                </a:solidFill>
                <a:latin typeface="Arial Rounded MT Bold"/>
                <a:cs typeface="Arial Rounded MT Bold"/>
              </a:rPr>
              <a:t>Plate Tectonics</a:t>
            </a:r>
            <a:endParaRPr lang="en-US" sz="6600" b="1" dirty="0">
              <a:solidFill>
                <a:srgbClr val="191919"/>
              </a:solidFill>
              <a:latin typeface="Arial Rounded MT Bold"/>
              <a:cs typeface="Arial Rounded MT Bold"/>
            </a:endParaRPr>
          </a:p>
        </p:txBody>
      </p:sp>
      <p:sp>
        <p:nvSpPr>
          <p:cNvPr id="3" name="Subtitle 2"/>
          <p:cNvSpPr>
            <a:spLocks noGrp="1"/>
          </p:cNvSpPr>
          <p:nvPr>
            <p:ph type="subTitle" idx="1"/>
          </p:nvPr>
        </p:nvSpPr>
        <p:spPr>
          <a:xfrm>
            <a:off x="498348" y="3427812"/>
            <a:ext cx="8147304" cy="667512"/>
          </a:xfrm>
        </p:spPr>
        <p:txBody>
          <a:bodyPr>
            <a:normAutofit/>
          </a:bodyPr>
          <a:lstStyle/>
          <a:p>
            <a:r>
              <a:rPr lang="en-US" sz="3600" b="1" dirty="0" smtClean="0">
                <a:solidFill>
                  <a:srgbClr val="191919"/>
                </a:solidFill>
                <a:latin typeface="Arial Rounded MT Bold"/>
                <a:cs typeface="Arial Rounded MT Bold"/>
              </a:rPr>
              <a:t>Sections 1-5 p. 248-270</a:t>
            </a:r>
            <a:endParaRPr lang="en-US" sz="3600" b="1" dirty="0">
              <a:solidFill>
                <a:srgbClr val="191919"/>
              </a:solidFill>
              <a:latin typeface="Arial Rounded MT Bold"/>
              <a:cs typeface="Arial Rounded MT Bold"/>
            </a:endParaRPr>
          </a:p>
        </p:txBody>
      </p:sp>
    </p:spTree>
    <p:extLst>
      <p:ext uri="{BB962C8B-B14F-4D97-AF65-F5344CB8AC3E}">
        <p14:creationId xmlns:p14="http://schemas.microsoft.com/office/powerpoint/2010/main" val="102383714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hape 126"/>
          <p:cNvSpPr txBox="1">
            <a:spLocks noGrp="1"/>
          </p:cNvSpPr>
          <p:nvPr>
            <p:ph type="title"/>
          </p:nvPr>
        </p:nvSpPr>
        <p:spPr>
          <a:xfrm>
            <a:off x="457200" y="274638"/>
            <a:ext cx="8229600" cy="769937"/>
          </a:xfrm>
        </p:spPr>
        <p:txBody>
          <a:bodyPr tIns="45700" bIns="45700">
            <a:spAutoFit/>
          </a:bodyPr>
          <a:lstStyle/>
          <a:p>
            <a:pPr eaLnBrk="1" hangingPunct="1">
              <a:spcBef>
                <a:spcPct val="0"/>
              </a:spcBef>
              <a:spcAft>
                <a:spcPct val="0"/>
              </a:spcAft>
              <a:buSzPct val="25000"/>
            </a:pPr>
            <a:r>
              <a:rPr lang="en-US" b="1">
                <a:solidFill>
                  <a:srgbClr val="000000"/>
                </a:solidFill>
                <a:latin typeface="Arial" charset="0"/>
                <a:ea typeface="ＭＳ Ｐゴシック" charset="0"/>
                <a:cs typeface="Arial" charset="0"/>
                <a:sym typeface="Arial" charset="0"/>
              </a:rPr>
              <a:t>Why wasn’t it accepted?</a:t>
            </a:r>
          </a:p>
        </p:txBody>
      </p:sp>
      <p:sp>
        <p:nvSpPr>
          <p:cNvPr id="11267" name="Shape 127"/>
          <p:cNvSpPr txBox="1">
            <a:spLocks noGrp="1"/>
          </p:cNvSpPr>
          <p:nvPr>
            <p:ph type="body" idx="1"/>
          </p:nvPr>
        </p:nvSpPr>
        <p:spPr>
          <a:xfrm>
            <a:off x="228600" y="1874793"/>
            <a:ext cx="4267200" cy="4092106"/>
          </a:xfrm>
        </p:spPr>
        <p:txBody>
          <a:bodyPr tIns="45700" bIns="45700">
            <a:spAutoFit/>
          </a:bodyPr>
          <a:lstStyle/>
          <a:p>
            <a:pPr eaLnBrk="1" hangingPunct="1">
              <a:spcBef>
                <a:spcPts val="563"/>
              </a:spcBef>
              <a:buClr>
                <a:srgbClr val="000000"/>
              </a:buClr>
              <a:buSzPct val="101000"/>
            </a:pPr>
            <a:r>
              <a:rPr lang="en-US" sz="2800" dirty="0">
                <a:cs typeface="Arial" charset="0"/>
              </a:rPr>
              <a:t>Problems with his theory:</a:t>
            </a:r>
          </a:p>
          <a:p>
            <a:pPr lvl="1" eaLnBrk="1" hangingPunct="1">
              <a:spcBef>
                <a:spcPts val="475"/>
              </a:spcBef>
              <a:buClr>
                <a:srgbClr val="000000"/>
              </a:buClr>
              <a:buSzPct val="101000"/>
              <a:buFont typeface="Arial" charset="0"/>
              <a:buChar char="•"/>
            </a:pPr>
            <a:r>
              <a:rPr lang="en-US" sz="2800" dirty="0">
                <a:ea typeface="Arial" charset="0"/>
                <a:cs typeface="Arial" charset="0"/>
              </a:rPr>
              <a:t>Couldn’t explain </a:t>
            </a:r>
            <a:r>
              <a:rPr lang="en-US" sz="2800" b="1" u="sng" dirty="0">
                <a:ea typeface="Arial" charset="0"/>
                <a:cs typeface="Arial" charset="0"/>
              </a:rPr>
              <a:t>how</a:t>
            </a:r>
            <a:r>
              <a:rPr lang="en-US" sz="2800" dirty="0">
                <a:ea typeface="Arial" charset="0"/>
                <a:cs typeface="Arial" charset="0"/>
              </a:rPr>
              <a:t> large land masses were pushed such great </a:t>
            </a:r>
            <a:r>
              <a:rPr lang="en-US" sz="2800" dirty="0" smtClean="0">
                <a:ea typeface="Arial" charset="0"/>
                <a:cs typeface="Arial" charset="0"/>
              </a:rPr>
              <a:t>distances</a:t>
            </a:r>
          </a:p>
          <a:p>
            <a:pPr lvl="2">
              <a:spcBef>
                <a:spcPts val="475"/>
              </a:spcBef>
              <a:buClr>
                <a:srgbClr val="000000"/>
              </a:buClr>
              <a:buSzPct val="101000"/>
              <a:buFont typeface="Arial" charset="0"/>
              <a:buChar char="•"/>
            </a:pPr>
            <a:r>
              <a:rPr lang="en-US" sz="2800" dirty="0" smtClean="0">
                <a:ea typeface="Arial" charset="0"/>
                <a:cs typeface="Arial" charset="0"/>
              </a:rPr>
              <a:t>Convection currents!</a:t>
            </a:r>
            <a:endParaRPr lang="en-US" sz="2800" dirty="0">
              <a:ea typeface="Arial" charset="0"/>
              <a:cs typeface="Arial" charset="0"/>
            </a:endParaRPr>
          </a:p>
        </p:txBody>
      </p:sp>
      <p:sp>
        <p:nvSpPr>
          <p:cNvPr id="11268" name="Shape 128"/>
          <p:cNvSpPr txBox="1">
            <a:spLocks noGrp="1"/>
          </p:cNvSpPr>
          <p:nvPr>
            <p:ph type="body" idx="2"/>
          </p:nvPr>
        </p:nvSpPr>
        <p:spPr>
          <a:xfrm>
            <a:off x="4648200" y="1600200"/>
            <a:ext cx="4038600" cy="4525963"/>
          </a:xfrm>
        </p:spPr>
        <p:txBody>
          <a:bodyPr tIns="45700" bIns="45700">
            <a:spAutoFit/>
          </a:bodyPr>
          <a:lstStyle>
            <a:lvl1pPr indent="-222250">
              <a:defRPr sz="1400">
                <a:solidFill>
                  <a:srgbClr val="000000"/>
                </a:solidFill>
                <a:latin typeface="Arial" charset="0"/>
                <a:ea typeface="ＭＳ Ｐゴシック" charset="0"/>
                <a:cs typeface="Arial"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eaLnBrk="1" hangingPunct="1">
              <a:spcBef>
                <a:spcPts val="638"/>
              </a:spcBef>
              <a:buClr>
                <a:srgbClr val="000000"/>
              </a:buClr>
            </a:pPr>
            <a:endParaRPr lang="en-US" sz="2800"/>
          </a:p>
        </p:txBody>
      </p:sp>
      <p:sp>
        <p:nvSpPr>
          <p:cNvPr id="11269" name="Shape 129"/>
          <p:cNvSpPr>
            <a:spLocks noChangeArrowheads="1"/>
          </p:cNvSpPr>
          <p:nvPr/>
        </p:nvSpPr>
        <p:spPr bwMode="auto">
          <a:xfrm>
            <a:off x="4419600" y="990600"/>
            <a:ext cx="4495800" cy="5580063"/>
          </a:xfrm>
          <a:prstGeom prst="rect">
            <a:avLst/>
          </a:prstGeom>
          <a:blipFill dpi="0" rotWithShape="1">
            <a:blip r:embed="rId3"/>
            <a:srcRect/>
            <a:stretch>
              <a:fillRect/>
            </a:stretch>
          </a:blipFill>
          <a:ln w="9525">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3619598130"/>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hape 134"/>
          <p:cNvSpPr txBox="1">
            <a:spLocks noGrp="1"/>
          </p:cNvSpPr>
          <p:nvPr>
            <p:ph type="title"/>
          </p:nvPr>
        </p:nvSpPr>
        <p:spPr>
          <a:xfrm>
            <a:off x="457200" y="182841"/>
            <a:ext cx="8229600" cy="861734"/>
          </a:xfrm>
        </p:spPr>
        <p:txBody>
          <a:bodyPr tIns="45700" bIns="45700">
            <a:spAutoFit/>
          </a:bodyPr>
          <a:lstStyle/>
          <a:p>
            <a:pPr eaLnBrk="1" hangingPunct="1">
              <a:spcBef>
                <a:spcPct val="0"/>
              </a:spcBef>
              <a:spcAft>
                <a:spcPct val="0"/>
              </a:spcAft>
              <a:buSzPct val="25000"/>
            </a:pPr>
            <a:r>
              <a:rPr lang="en-US" b="1" dirty="0">
                <a:solidFill>
                  <a:srgbClr val="000000"/>
                </a:solidFill>
                <a:latin typeface="+mn-lt"/>
                <a:ea typeface="ＭＳ Ｐゴシック" charset="0"/>
                <a:cs typeface="Arial" charset="0"/>
                <a:sym typeface="Arial" charset="0"/>
              </a:rPr>
              <a:t>Accepted Today because:</a:t>
            </a:r>
          </a:p>
        </p:txBody>
      </p:sp>
      <p:sp>
        <p:nvSpPr>
          <p:cNvPr id="12291" name="Shape 135"/>
          <p:cNvSpPr txBox="1">
            <a:spLocks noGrp="1"/>
          </p:cNvSpPr>
          <p:nvPr>
            <p:ph type="body" idx="1"/>
          </p:nvPr>
        </p:nvSpPr>
        <p:spPr>
          <a:xfrm>
            <a:off x="457200" y="1295400"/>
            <a:ext cx="8229600" cy="4878388"/>
          </a:xfrm>
        </p:spPr>
        <p:txBody>
          <a:bodyPr tIns="45700" bIns="45700">
            <a:spAutoFit/>
          </a:bodyPr>
          <a:lstStyle>
            <a:lvl1pPr>
              <a:defRPr sz="1400">
                <a:solidFill>
                  <a:srgbClr val="000000"/>
                </a:solidFill>
                <a:latin typeface="Arial" charset="0"/>
                <a:ea typeface="ＭＳ Ｐゴシック" charset="0"/>
                <a:cs typeface="Arial" charset="0"/>
                <a:sym typeface="Arial" charset="0"/>
              </a:defRPr>
            </a:lvl1pPr>
            <a:lvl2pPr indent="-3429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indent="-342900" eaLnBrk="1" hangingPunct="1">
              <a:spcBef>
                <a:spcPts val="638"/>
              </a:spcBef>
              <a:spcAft>
                <a:spcPct val="0"/>
              </a:spcAft>
              <a:buClr>
                <a:srgbClr val="000000"/>
              </a:buClr>
              <a:buSzPct val="99000"/>
              <a:buFontTx/>
              <a:buChar char="•"/>
            </a:pPr>
            <a:r>
              <a:rPr lang="en-US" sz="3200" dirty="0">
                <a:latin typeface="+mn-lt"/>
              </a:rPr>
              <a:t>Know that asthenosphere (lower mantle) has </a:t>
            </a:r>
            <a:r>
              <a:rPr lang="en-US" sz="3200" dirty="0">
                <a:solidFill>
                  <a:srgbClr val="FF0000"/>
                </a:solidFill>
                <a:latin typeface="+mn-lt"/>
              </a:rPr>
              <a:t>convection currents</a:t>
            </a:r>
          </a:p>
          <a:p>
            <a:pPr indent="-342900" eaLnBrk="1" hangingPunct="1">
              <a:spcBef>
                <a:spcPts val="638"/>
              </a:spcBef>
              <a:spcAft>
                <a:spcPct val="0"/>
              </a:spcAft>
              <a:buClr>
                <a:srgbClr val="000000"/>
              </a:buClr>
              <a:buSzPct val="99000"/>
              <a:buFontTx/>
              <a:buChar char="•"/>
            </a:pPr>
            <a:endParaRPr lang="en-US" sz="800" dirty="0">
              <a:solidFill>
                <a:srgbClr val="FF0000"/>
              </a:solidFill>
              <a:latin typeface="+mn-lt"/>
            </a:endParaRPr>
          </a:p>
          <a:p>
            <a:pPr indent="-342900" eaLnBrk="1" hangingPunct="1">
              <a:spcBef>
                <a:spcPts val="638"/>
              </a:spcBef>
              <a:spcAft>
                <a:spcPct val="0"/>
              </a:spcAft>
              <a:buClr>
                <a:srgbClr val="000000"/>
              </a:buClr>
              <a:buSzPct val="99000"/>
              <a:buFontTx/>
              <a:buChar char="•"/>
            </a:pPr>
            <a:r>
              <a:rPr lang="en-US" sz="3200" dirty="0">
                <a:latin typeface="+mn-lt"/>
              </a:rPr>
              <a:t>Currents </a:t>
            </a:r>
            <a:r>
              <a:rPr lang="en-US" sz="3200" dirty="0">
                <a:solidFill>
                  <a:srgbClr val="FF0000"/>
                </a:solidFill>
                <a:latin typeface="+mn-lt"/>
              </a:rPr>
              <a:t>push magma</a:t>
            </a:r>
            <a:r>
              <a:rPr lang="en-US" sz="3200" dirty="0">
                <a:latin typeface="+mn-lt"/>
              </a:rPr>
              <a:t> which then </a:t>
            </a:r>
            <a:r>
              <a:rPr lang="en-US" sz="3200" dirty="0">
                <a:solidFill>
                  <a:srgbClr val="FF0000"/>
                </a:solidFill>
                <a:latin typeface="+mn-lt"/>
              </a:rPr>
              <a:t>pushes plates</a:t>
            </a:r>
          </a:p>
          <a:p>
            <a:pPr indent="-342900" eaLnBrk="1" hangingPunct="1">
              <a:spcBef>
                <a:spcPts val="638"/>
              </a:spcBef>
              <a:spcAft>
                <a:spcPct val="0"/>
              </a:spcAft>
              <a:buClr>
                <a:srgbClr val="000000"/>
              </a:buClr>
              <a:buSzPct val="99000"/>
              <a:buFontTx/>
              <a:buChar char="•"/>
            </a:pPr>
            <a:endParaRPr lang="en-US" sz="800" dirty="0">
              <a:solidFill>
                <a:srgbClr val="FF0000"/>
              </a:solidFill>
              <a:latin typeface="+mn-lt"/>
            </a:endParaRPr>
          </a:p>
          <a:p>
            <a:pPr indent="-342900" eaLnBrk="1" hangingPunct="1">
              <a:spcBef>
                <a:spcPts val="638"/>
              </a:spcBef>
              <a:spcAft>
                <a:spcPct val="0"/>
              </a:spcAft>
              <a:buClr>
                <a:srgbClr val="000000"/>
              </a:buClr>
              <a:buSzPct val="99000"/>
              <a:buFontTx/>
              <a:buChar char="•"/>
            </a:pPr>
            <a:r>
              <a:rPr lang="en-US" sz="3200" dirty="0">
                <a:latin typeface="+mn-lt"/>
              </a:rPr>
              <a:t>Plates move at different rates</a:t>
            </a:r>
          </a:p>
          <a:p>
            <a:pPr lvl="1" eaLnBrk="1" hangingPunct="1">
              <a:spcBef>
                <a:spcPts val="638"/>
              </a:spcBef>
              <a:spcAft>
                <a:spcPct val="0"/>
              </a:spcAft>
              <a:buClr>
                <a:srgbClr val="000000"/>
              </a:buClr>
              <a:buSzPct val="99000"/>
              <a:buFontTx/>
              <a:buChar char="•"/>
            </a:pPr>
            <a:r>
              <a:rPr lang="en-US" sz="2800" dirty="0">
                <a:latin typeface="+mn-lt"/>
              </a:rPr>
              <a:t>Move a few centimeters per </a:t>
            </a:r>
            <a:r>
              <a:rPr lang="en-US" sz="2800" dirty="0" smtClean="0">
                <a:latin typeface="+mn-lt"/>
              </a:rPr>
              <a:t>year (roughly 5)</a:t>
            </a:r>
            <a:endParaRPr lang="en-US" sz="2800" dirty="0">
              <a:latin typeface="+mn-lt"/>
            </a:endParaRPr>
          </a:p>
          <a:p>
            <a:pPr lvl="1" eaLnBrk="1" hangingPunct="1">
              <a:spcBef>
                <a:spcPts val="638"/>
              </a:spcBef>
              <a:spcAft>
                <a:spcPct val="0"/>
              </a:spcAft>
              <a:buClr>
                <a:srgbClr val="000000"/>
              </a:buClr>
              <a:buSzPct val="99000"/>
              <a:buFontTx/>
              <a:buChar char="•"/>
            </a:pPr>
            <a:endParaRPr lang="en-US" sz="800" dirty="0">
              <a:latin typeface="+mn-lt"/>
            </a:endParaRPr>
          </a:p>
          <a:p>
            <a:pPr indent="-342900" eaLnBrk="1" hangingPunct="1">
              <a:spcBef>
                <a:spcPts val="638"/>
              </a:spcBef>
              <a:spcAft>
                <a:spcPct val="0"/>
              </a:spcAft>
              <a:buClr>
                <a:srgbClr val="000000"/>
              </a:buClr>
              <a:buSzPct val="99000"/>
              <a:buFontTx/>
              <a:buChar char="•"/>
            </a:pPr>
            <a:r>
              <a:rPr lang="en-US" sz="3200" dirty="0">
                <a:latin typeface="+mn-lt"/>
              </a:rPr>
              <a:t>Not all pieces of plate move at same rate or same direction as the plate in general!</a:t>
            </a:r>
          </a:p>
        </p:txBody>
      </p:sp>
    </p:spTree>
    <p:extLst>
      <p:ext uri="{BB962C8B-B14F-4D97-AF65-F5344CB8AC3E}">
        <p14:creationId xmlns:p14="http://schemas.microsoft.com/office/powerpoint/2010/main" val="558188307"/>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txBox="1">
            <a:spLocks noGrp="1"/>
          </p:cNvSpPr>
          <p:nvPr>
            <p:ph type="title"/>
          </p:nvPr>
        </p:nvSpPr>
        <p:spPr>
          <a:xfrm>
            <a:off x="457200" y="274638"/>
            <a:ext cx="8229600" cy="1782762"/>
          </a:xfrm>
        </p:spPr>
        <p:txBody>
          <a:bodyPr/>
          <a:lstStyle/>
          <a:p>
            <a:pPr>
              <a:spcBef>
                <a:spcPct val="0"/>
              </a:spcBef>
              <a:spcAft>
                <a:spcPct val="0"/>
              </a:spcAft>
            </a:pPr>
            <a:r>
              <a:rPr lang="en-US" b="1">
                <a:solidFill>
                  <a:srgbClr val="000000"/>
                </a:solidFill>
                <a:latin typeface="Arial" charset="0"/>
                <a:ea typeface="ＭＳ Ｐゴシック" charset="0"/>
                <a:cs typeface="Arial" charset="0"/>
                <a:sym typeface="Arial" charset="0"/>
              </a:rPr>
              <a:t>How fast do plates move relative to each other?</a:t>
            </a:r>
          </a:p>
        </p:txBody>
      </p:sp>
      <p:sp>
        <p:nvSpPr>
          <p:cNvPr id="14339" name="Text Placeholder 2"/>
          <p:cNvSpPr txBox="1">
            <a:spLocks noGrp="1"/>
          </p:cNvSpPr>
          <p:nvPr>
            <p:ph type="body" idx="1"/>
          </p:nvPr>
        </p:nvSpPr>
        <p:spPr>
          <a:xfrm>
            <a:off x="457200" y="2590800"/>
            <a:ext cx="8229600" cy="2438400"/>
          </a:xfrm>
        </p:spPr>
        <p:txBody>
          <a:bodyPr/>
          <a:lstStyle>
            <a:lvl1pPr indent="-222250">
              <a:defRPr sz="1400">
                <a:solidFill>
                  <a:srgbClr val="000000"/>
                </a:solidFill>
                <a:latin typeface="Arial" charset="0"/>
                <a:ea typeface="ＭＳ Ｐゴシック" charset="0"/>
                <a:cs typeface="Arial"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a:t>a. millimeters per day		</a:t>
            </a:r>
          </a:p>
          <a:p>
            <a:pPr>
              <a:spcBef>
                <a:spcPts val="638"/>
              </a:spcBef>
              <a:spcAft>
                <a:spcPct val="0"/>
              </a:spcAft>
              <a:buClr>
                <a:srgbClr val="000000"/>
              </a:buClr>
              <a:buFontTx/>
              <a:buNone/>
            </a:pPr>
            <a:r>
              <a:rPr lang="en-US" sz="3200"/>
              <a:t>b. centimeters per year		</a:t>
            </a:r>
          </a:p>
          <a:p>
            <a:pPr>
              <a:spcBef>
                <a:spcPts val="638"/>
              </a:spcBef>
              <a:spcAft>
                <a:spcPct val="0"/>
              </a:spcAft>
              <a:buClr>
                <a:srgbClr val="000000"/>
              </a:buClr>
              <a:buFontTx/>
              <a:buNone/>
            </a:pPr>
            <a:r>
              <a:rPr lang="en-US" sz="3200"/>
              <a:t>c. meters per year	</a:t>
            </a:r>
          </a:p>
          <a:p>
            <a:pPr>
              <a:spcBef>
                <a:spcPts val="638"/>
              </a:spcBef>
              <a:spcAft>
                <a:spcPct val="0"/>
              </a:spcAft>
              <a:buClr>
                <a:srgbClr val="000000"/>
              </a:buClr>
              <a:buFontTx/>
              <a:buNone/>
            </a:pPr>
            <a:r>
              <a:rPr lang="en-US" sz="3200"/>
              <a:t>d. centimeters per day</a:t>
            </a:r>
          </a:p>
          <a:p>
            <a:pPr>
              <a:spcBef>
                <a:spcPts val="638"/>
              </a:spcBef>
              <a:spcAft>
                <a:spcPct val="0"/>
              </a:spcAft>
              <a:buClr>
                <a:srgbClr val="000000"/>
              </a:buClr>
              <a:buFontTx/>
              <a:buNone/>
            </a:pPr>
            <a:endParaRPr lang="en-US" sz="3200"/>
          </a:p>
        </p:txBody>
      </p:sp>
    </p:spTree>
    <p:extLst>
      <p:ext uri="{BB962C8B-B14F-4D97-AF65-F5344CB8AC3E}">
        <p14:creationId xmlns:p14="http://schemas.microsoft.com/office/powerpoint/2010/main" val="406904777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9.2/9.3 Plate Tectonics &amp; Actions @ Boundaries</a:t>
            </a:r>
            <a:endParaRPr lang="en-US" dirty="0"/>
          </a:p>
        </p:txBody>
      </p:sp>
      <p:sp>
        <p:nvSpPr>
          <p:cNvPr id="5" name="Content Placeholder 4"/>
          <p:cNvSpPr>
            <a:spLocks noGrp="1"/>
          </p:cNvSpPr>
          <p:nvPr>
            <p:ph idx="1"/>
          </p:nvPr>
        </p:nvSpPr>
        <p:spPr/>
        <p:txBody>
          <a:bodyPr/>
          <a:lstStyle/>
          <a:p>
            <a:r>
              <a:rPr lang="en-US" dirty="0" smtClean="0"/>
              <a:t>Uppermost mantle, along with the overlying crust, behaves as a strong, rigid layer </a:t>
            </a:r>
            <a:r>
              <a:rPr lang="en-US" dirty="0" smtClean="0">
                <a:sym typeface="Wingdings"/>
              </a:rPr>
              <a:t> lithosphere (divided into plates)</a:t>
            </a:r>
          </a:p>
          <a:p>
            <a:pPr lvl="1"/>
            <a:r>
              <a:rPr lang="en-US" b="1" u="sng" dirty="0" smtClean="0">
                <a:sym typeface="Wingdings"/>
              </a:rPr>
              <a:t>Do plates stay the same size and shape?</a:t>
            </a:r>
          </a:p>
          <a:p>
            <a:r>
              <a:rPr lang="en-US" dirty="0" smtClean="0">
                <a:sym typeface="Wingdings"/>
              </a:rPr>
              <a:t>Asthenosphere weaker region of mantle</a:t>
            </a:r>
          </a:p>
          <a:p>
            <a:r>
              <a:rPr lang="en-US" dirty="0" smtClean="0">
                <a:sym typeface="Wingdings"/>
              </a:rPr>
              <a:t>Plates include continents and large areas of the seafloor</a:t>
            </a:r>
          </a:p>
          <a:p>
            <a:r>
              <a:rPr lang="en-US" dirty="0" smtClean="0">
                <a:sym typeface="Wingdings"/>
              </a:rPr>
              <a:t>Wegener thought that continents moved </a:t>
            </a:r>
            <a:r>
              <a:rPr lang="en-US" u="sng" dirty="0" smtClean="0">
                <a:sym typeface="Wingdings"/>
              </a:rPr>
              <a:t>through</a:t>
            </a:r>
            <a:r>
              <a:rPr lang="en-US" dirty="0" smtClean="0">
                <a:sym typeface="Wingdings"/>
              </a:rPr>
              <a:t> the ocean floor not </a:t>
            </a:r>
            <a:r>
              <a:rPr lang="en-US" u="sng" dirty="0" smtClean="0">
                <a:sym typeface="Wingdings"/>
              </a:rPr>
              <a:t>with</a:t>
            </a:r>
            <a:r>
              <a:rPr lang="en-US" dirty="0" smtClean="0">
                <a:sym typeface="Wingdings"/>
              </a:rPr>
              <a:t> it.</a:t>
            </a:r>
          </a:p>
          <a:p>
            <a:r>
              <a:rPr lang="en-US" dirty="0" smtClean="0">
                <a:sym typeface="Wingdings"/>
              </a:rPr>
              <a:t>Plate movement driven by convection currents within asthenosphere</a:t>
            </a:r>
          </a:p>
          <a:p>
            <a:endParaRPr lang="en-US" dirty="0" smtClean="0">
              <a:sym typeface="Wingdings"/>
            </a:endParaRPr>
          </a:p>
          <a:p>
            <a:pPr lvl="1"/>
            <a:endParaRPr lang="en-US" dirty="0">
              <a:sym typeface="Wingdings"/>
            </a:endParaRPr>
          </a:p>
          <a:p>
            <a:pPr marL="0" indent="0">
              <a:buNone/>
            </a:pPr>
            <a:endParaRPr lang="en-US" dirty="0"/>
          </a:p>
        </p:txBody>
      </p:sp>
    </p:spTree>
    <p:extLst>
      <p:ext uri="{BB962C8B-B14F-4D97-AF65-F5344CB8AC3E}">
        <p14:creationId xmlns:p14="http://schemas.microsoft.com/office/powerpoint/2010/main" val="285431439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218"/>
          <p:cNvSpPr txBox="1">
            <a:spLocks noGrp="1"/>
          </p:cNvSpPr>
          <p:nvPr>
            <p:ph type="title"/>
          </p:nvPr>
        </p:nvSpPr>
        <p:spPr>
          <a:xfrm>
            <a:off x="457200" y="289204"/>
            <a:ext cx="8229600" cy="861734"/>
          </a:xfrm>
        </p:spPr>
        <p:txBody>
          <a:bodyPr tIns="45700" bIns="45700">
            <a:spAutoFit/>
          </a:bodyPr>
          <a:lstStyle/>
          <a:p>
            <a:pPr eaLnBrk="1" hangingPunct="1">
              <a:spcBef>
                <a:spcPct val="0"/>
              </a:spcBef>
              <a:spcAft>
                <a:spcPct val="0"/>
              </a:spcAft>
              <a:buSzPct val="25000"/>
            </a:pPr>
            <a:r>
              <a:rPr lang="en-US" b="1" dirty="0" smtClean="0">
                <a:solidFill>
                  <a:srgbClr val="000000"/>
                </a:solidFill>
                <a:latin typeface="+mn-lt"/>
                <a:ea typeface="ＭＳ Ｐゴシック" charset="0"/>
                <a:cs typeface="Arial" charset="0"/>
                <a:sym typeface="Arial" charset="0"/>
              </a:rPr>
              <a:t>Plate Movement</a:t>
            </a:r>
            <a:endParaRPr lang="en-US" b="1" dirty="0">
              <a:solidFill>
                <a:srgbClr val="000000"/>
              </a:solidFill>
              <a:latin typeface="+mn-lt"/>
              <a:ea typeface="ＭＳ Ｐゴシック" charset="0"/>
              <a:cs typeface="Arial" charset="0"/>
              <a:sym typeface="Arial" charset="0"/>
            </a:endParaRPr>
          </a:p>
        </p:txBody>
      </p:sp>
      <p:sp>
        <p:nvSpPr>
          <p:cNvPr id="31747" name="Shape 219"/>
          <p:cNvSpPr txBox="1">
            <a:spLocks noGrp="1"/>
          </p:cNvSpPr>
          <p:nvPr>
            <p:ph type="body" idx="1"/>
          </p:nvPr>
        </p:nvSpPr>
        <p:spPr>
          <a:xfrm>
            <a:off x="228600" y="1524000"/>
            <a:ext cx="4419600" cy="4565568"/>
          </a:xfrm>
        </p:spPr>
        <p:txBody>
          <a:bodyPr tIns="45700" bIns="45700">
            <a:spAutoFit/>
          </a:bodyPr>
          <a:lstStyle/>
          <a:p>
            <a:pPr eaLnBrk="1" hangingPunct="1">
              <a:spcBef>
                <a:spcPts val="563"/>
              </a:spcBef>
              <a:buClr>
                <a:srgbClr val="000000"/>
              </a:buClr>
              <a:buSzPct val="101000"/>
            </a:pPr>
            <a:r>
              <a:rPr lang="en-US" sz="2800" dirty="0">
                <a:cs typeface="Arial" charset="0"/>
              </a:rPr>
              <a:t>Earth’s crust: broken into about 12 major plates</a:t>
            </a:r>
          </a:p>
          <a:p>
            <a:pPr eaLnBrk="1" hangingPunct="1">
              <a:spcBef>
                <a:spcPts val="563"/>
              </a:spcBef>
              <a:buClr>
                <a:srgbClr val="000000"/>
              </a:buClr>
              <a:buSzPct val="101000"/>
            </a:pPr>
            <a:endParaRPr lang="en-US" sz="1000" dirty="0">
              <a:cs typeface="Arial" charset="0"/>
            </a:endParaRPr>
          </a:p>
          <a:p>
            <a:pPr eaLnBrk="1" hangingPunct="1">
              <a:spcBef>
                <a:spcPts val="563"/>
              </a:spcBef>
              <a:buClr>
                <a:srgbClr val="000000"/>
              </a:buClr>
              <a:buSzPct val="101000"/>
            </a:pPr>
            <a:r>
              <a:rPr lang="en-US" sz="2800" dirty="0">
                <a:cs typeface="Arial" charset="0"/>
              </a:rPr>
              <a:t>Plates move several cm each year</a:t>
            </a:r>
          </a:p>
          <a:p>
            <a:pPr eaLnBrk="1" hangingPunct="1">
              <a:spcBef>
                <a:spcPts val="563"/>
              </a:spcBef>
              <a:buClr>
                <a:srgbClr val="000000"/>
              </a:buClr>
              <a:buSzPct val="101000"/>
            </a:pPr>
            <a:endParaRPr lang="en-US" sz="1000" dirty="0">
              <a:cs typeface="Arial" charset="0"/>
            </a:endParaRPr>
          </a:p>
          <a:p>
            <a:pPr eaLnBrk="1" hangingPunct="1">
              <a:spcBef>
                <a:spcPts val="563"/>
              </a:spcBef>
              <a:buClr>
                <a:srgbClr val="000000"/>
              </a:buClr>
              <a:buSzPct val="101000"/>
            </a:pPr>
            <a:r>
              <a:rPr lang="en-US" sz="2800" dirty="0">
                <a:cs typeface="Arial" charset="0"/>
              </a:rPr>
              <a:t>Asthenosphere drives the plate </a:t>
            </a:r>
          </a:p>
          <a:p>
            <a:pPr lvl="1" eaLnBrk="1" hangingPunct="1">
              <a:spcBef>
                <a:spcPts val="475"/>
              </a:spcBef>
              <a:buClr>
                <a:srgbClr val="000000"/>
              </a:buClr>
              <a:buSzPct val="101000"/>
              <a:buFont typeface="Arial" charset="0"/>
              <a:buChar char="•"/>
            </a:pPr>
            <a:r>
              <a:rPr lang="en-US" sz="2400" dirty="0">
                <a:ea typeface="Arial" charset="0"/>
                <a:cs typeface="Arial" charset="0"/>
              </a:rPr>
              <a:t>Slow moving layer</a:t>
            </a:r>
          </a:p>
          <a:p>
            <a:pPr lvl="1" eaLnBrk="1" hangingPunct="1">
              <a:spcBef>
                <a:spcPts val="475"/>
              </a:spcBef>
              <a:buClr>
                <a:srgbClr val="000000"/>
              </a:buClr>
              <a:buSzPct val="101000"/>
              <a:buFont typeface="Arial" charset="0"/>
              <a:buChar char="•"/>
            </a:pPr>
            <a:r>
              <a:rPr lang="en-US" sz="2400" dirty="0">
                <a:ea typeface="Arial" charset="0"/>
                <a:cs typeface="Arial" charset="0"/>
              </a:rPr>
              <a:t>Convection currents</a:t>
            </a:r>
          </a:p>
        </p:txBody>
      </p:sp>
      <p:sp>
        <p:nvSpPr>
          <p:cNvPr id="31748" name="Shape 220"/>
          <p:cNvSpPr txBox="1">
            <a:spLocks noGrp="1"/>
          </p:cNvSpPr>
          <p:nvPr>
            <p:ph type="body" idx="2"/>
          </p:nvPr>
        </p:nvSpPr>
        <p:spPr>
          <a:xfrm>
            <a:off x="4648200" y="1488097"/>
            <a:ext cx="4267200" cy="2337138"/>
          </a:xfrm>
        </p:spPr>
        <p:txBody>
          <a:bodyPr tIns="45700" bIns="45700">
            <a:spAutoFit/>
          </a:bodyPr>
          <a:lstStyle/>
          <a:p>
            <a:pPr eaLnBrk="1" hangingPunct="1">
              <a:spcBef>
                <a:spcPts val="563"/>
              </a:spcBef>
              <a:buClr>
                <a:srgbClr val="000000"/>
              </a:buClr>
              <a:buSzPct val="101000"/>
            </a:pPr>
            <a:r>
              <a:rPr lang="en-US" sz="2800" dirty="0">
                <a:cs typeface="Arial" charset="0"/>
              </a:rPr>
              <a:t>Plates can be either:</a:t>
            </a:r>
          </a:p>
          <a:p>
            <a:pPr lvl="1" eaLnBrk="1" hangingPunct="1">
              <a:spcBef>
                <a:spcPts val="475"/>
              </a:spcBef>
              <a:buClr>
                <a:srgbClr val="000000"/>
              </a:buClr>
              <a:buSzPct val="101000"/>
              <a:buFont typeface="Arial" charset="0"/>
              <a:buChar char="•"/>
            </a:pPr>
            <a:r>
              <a:rPr lang="en-US" sz="2400" u="sng" dirty="0">
                <a:ea typeface="Arial" charset="0"/>
                <a:cs typeface="Arial" charset="0"/>
              </a:rPr>
              <a:t>Oceanic</a:t>
            </a:r>
            <a:r>
              <a:rPr lang="en-US" sz="2400" dirty="0">
                <a:ea typeface="Arial" charset="0"/>
                <a:cs typeface="Arial" charset="0"/>
              </a:rPr>
              <a:t>: thinner but MORE dense (sink)</a:t>
            </a:r>
          </a:p>
          <a:p>
            <a:pPr lvl="1" eaLnBrk="1" hangingPunct="1">
              <a:spcBef>
                <a:spcPts val="475"/>
              </a:spcBef>
              <a:buClr>
                <a:srgbClr val="000000"/>
              </a:buClr>
              <a:buSzPct val="101000"/>
              <a:buFont typeface="Arial" charset="0"/>
              <a:buChar char="•"/>
            </a:pPr>
            <a:endParaRPr lang="en-US" sz="1000" dirty="0">
              <a:ea typeface="Arial" charset="0"/>
              <a:cs typeface="Arial" charset="0"/>
            </a:endParaRPr>
          </a:p>
          <a:p>
            <a:pPr lvl="1" eaLnBrk="1" hangingPunct="1">
              <a:spcBef>
                <a:spcPts val="475"/>
              </a:spcBef>
              <a:buClr>
                <a:srgbClr val="000000"/>
              </a:buClr>
              <a:buSzPct val="101000"/>
              <a:buFont typeface="Arial" charset="0"/>
              <a:buChar char="•"/>
            </a:pPr>
            <a:r>
              <a:rPr lang="en-US" sz="2400" u="sng" dirty="0">
                <a:ea typeface="Arial" charset="0"/>
                <a:cs typeface="Arial" charset="0"/>
              </a:rPr>
              <a:t>Continental</a:t>
            </a:r>
            <a:r>
              <a:rPr lang="en-US" sz="2400" dirty="0">
                <a:ea typeface="Arial" charset="0"/>
                <a:cs typeface="Arial" charset="0"/>
              </a:rPr>
              <a:t>: thicker but LESS dense (rise)</a:t>
            </a:r>
          </a:p>
        </p:txBody>
      </p:sp>
      <p:sp>
        <p:nvSpPr>
          <p:cNvPr id="31749" name="Shape 221"/>
          <p:cNvSpPr>
            <a:spLocks noChangeArrowheads="1"/>
          </p:cNvSpPr>
          <p:nvPr/>
        </p:nvSpPr>
        <p:spPr bwMode="auto">
          <a:xfrm>
            <a:off x="4876800" y="3962400"/>
            <a:ext cx="4038600" cy="2678328"/>
          </a:xfrm>
          <a:prstGeom prst="rect">
            <a:avLst/>
          </a:prstGeom>
          <a:blipFill dpi="0" rotWithShape="1">
            <a:blip r:embed="rId3"/>
            <a:srcRect/>
            <a:stretch>
              <a:fillRect/>
            </a:stretch>
          </a:blipFill>
          <a:ln w="9525">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3326911853"/>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hape 230"/>
          <p:cNvSpPr>
            <a:spLocks noChangeArrowheads="1"/>
          </p:cNvSpPr>
          <p:nvPr/>
        </p:nvSpPr>
        <p:spPr bwMode="auto">
          <a:xfrm>
            <a:off x="4038600" y="1333501"/>
            <a:ext cx="5105400" cy="5351796"/>
          </a:xfrm>
          <a:prstGeom prst="rect">
            <a:avLst/>
          </a:prstGeom>
          <a:blipFill dpi="0" rotWithShape="1">
            <a:blip r:embed="rId3"/>
            <a:srcRect/>
            <a:stretch>
              <a:fillRect/>
            </a:stretch>
          </a:blipFill>
          <a:ln w="9525">
            <a:solidFill>
              <a:srgbClr val="000000"/>
            </a:solidFill>
            <a:miter lim="800000"/>
            <a:headEnd/>
            <a:tailEnd/>
          </a:ln>
        </p:spPr>
        <p:txBody>
          <a:bodyPr/>
          <a:lstStyle/>
          <a:p>
            <a:endParaRPr lang="en-US"/>
          </a:p>
        </p:txBody>
      </p:sp>
      <p:sp>
        <p:nvSpPr>
          <p:cNvPr id="32771" name="Shape 227"/>
          <p:cNvSpPr>
            <a:spLocks noChangeArrowheads="1"/>
          </p:cNvSpPr>
          <p:nvPr/>
        </p:nvSpPr>
        <p:spPr bwMode="auto">
          <a:xfrm>
            <a:off x="255588" y="533400"/>
            <a:ext cx="177768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SzPct val="25000"/>
            </a:pPr>
            <a:r>
              <a:rPr lang="en-US" sz="1800"/>
              <a:t>
</a:t>
            </a:r>
          </a:p>
        </p:txBody>
      </p:sp>
      <p:sp>
        <p:nvSpPr>
          <p:cNvPr id="32772" name="Shape 228"/>
          <p:cNvSpPr txBox="1">
            <a:spLocks noGrp="1"/>
          </p:cNvSpPr>
          <p:nvPr>
            <p:ph type="title"/>
          </p:nvPr>
        </p:nvSpPr>
        <p:spPr>
          <a:xfrm>
            <a:off x="0" y="292111"/>
            <a:ext cx="9144000" cy="769401"/>
          </a:xfrm>
        </p:spPr>
        <p:txBody>
          <a:bodyPr tIns="45700" bIns="45700">
            <a:spAutoFit/>
          </a:bodyPr>
          <a:lstStyle/>
          <a:p>
            <a:pPr algn="ctr" eaLnBrk="1" hangingPunct="1">
              <a:buSzPct val="25000"/>
            </a:pPr>
            <a:r>
              <a:rPr lang="en-US" sz="4400" dirty="0" smtClean="0">
                <a:latin typeface="+mn-lt"/>
                <a:cs typeface="Arial" charset="0"/>
              </a:rPr>
              <a:t>Types </a:t>
            </a:r>
            <a:r>
              <a:rPr lang="en-US" sz="4400" dirty="0">
                <a:latin typeface="+mn-lt"/>
                <a:cs typeface="Arial" charset="0"/>
              </a:rPr>
              <a:t>of </a:t>
            </a:r>
            <a:r>
              <a:rPr lang="en-US" sz="4400" dirty="0" smtClean="0">
                <a:latin typeface="+mn-lt"/>
                <a:cs typeface="Arial" charset="0"/>
              </a:rPr>
              <a:t>Plate </a:t>
            </a:r>
            <a:r>
              <a:rPr lang="en-US" dirty="0" smtClean="0">
                <a:latin typeface="+mn-lt"/>
                <a:cs typeface="Arial" charset="0"/>
              </a:rPr>
              <a:t>B</a:t>
            </a:r>
            <a:r>
              <a:rPr lang="en-US" sz="4400" dirty="0" smtClean="0">
                <a:latin typeface="+mn-lt"/>
                <a:cs typeface="Arial" charset="0"/>
              </a:rPr>
              <a:t>oundaries</a:t>
            </a:r>
            <a:endParaRPr lang="en-US" sz="4400" dirty="0">
              <a:latin typeface="+mn-lt"/>
              <a:cs typeface="Arial" charset="0"/>
            </a:endParaRPr>
          </a:p>
        </p:txBody>
      </p:sp>
      <p:sp>
        <p:nvSpPr>
          <p:cNvPr id="229" name="Shape 229"/>
          <p:cNvSpPr txBox="1">
            <a:spLocks noGrp="1"/>
          </p:cNvSpPr>
          <p:nvPr>
            <p:ph type="body" idx="1"/>
          </p:nvPr>
        </p:nvSpPr>
        <p:spPr>
          <a:xfrm>
            <a:off x="228600" y="1462088"/>
            <a:ext cx="3886200" cy="5026025"/>
          </a:xfrm>
        </p:spPr>
        <p:txBody>
          <a:bodyPr tIns="45700" bIns="45700">
            <a:spAutoFit/>
          </a:bodyPr>
          <a:lstStyle/>
          <a:p>
            <a:pPr marL="0" indent="0" eaLnBrk="1" fontAlgn="auto" hangingPunct="1">
              <a:spcBef>
                <a:spcPts val="400"/>
              </a:spcBef>
              <a:spcAft>
                <a:spcPts val="0"/>
              </a:spcAft>
              <a:buClr>
                <a:schemeClr val="dk1"/>
              </a:buClr>
              <a:buSzPct val="25000"/>
              <a:buFont typeface="Arial"/>
              <a:buNone/>
              <a:defRPr/>
            </a:pPr>
            <a:r>
              <a:rPr lang="x-none" sz="2400" b="1" u="sng">
                <a:solidFill>
                  <a:schemeClr val="dk1"/>
                </a:solidFill>
                <a:ea typeface="Arial"/>
                <a:sym typeface="Arial"/>
              </a:rPr>
              <a:t>Convergent boundaries </a:t>
            </a:r>
            <a:r>
              <a:rPr lang="x-none" sz="2400" b="1">
                <a:solidFill>
                  <a:schemeClr val="dk1"/>
                </a:solidFill>
                <a:ea typeface="Arial"/>
                <a:sym typeface="Arial"/>
              </a:rPr>
              <a:t>:  </a:t>
            </a:r>
            <a:r>
              <a:rPr lang="x-none" sz="2400">
                <a:solidFill>
                  <a:schemeClr val="dk1"/>
                </a:solidFill>
                <a:ea typeface="Arial"/>
                <a:sym typeface="Arial"/>
              </a:rPr>
              <a:t>Compression forces push plates together</a:t>
            </a:r>
          </a:p>
          <a:p>
            <a:pPr indent="-222250" eaLnBrk="1" fontAlgn="auto" hangingPunct="1">
              <a:spcBef>
                <a:spcPts val="640"/>
              </a:spcBef>
              <a:spcAft>
                <a:spcPts val="0"/>
              </a:spcAft>
              <a:buClr>
                <a:schemeClr val="dk1"/>
              </a:buClr>
              <a:buFont typeface="Arial"/>
              <a:buChar char="•"/>
              <a:defRPr/>
            </a:pPr>
            <a:endParaRPr sz="800">
              <a:solidFill>
                <a:schemeClr val="dk1"/>
              </a:solidFill>
              <a:ea typeface="Arial"/>
              <a:sym typeface="Arial"/>
            </a:endParaRPr>
          </a:p>
          <a:p>
            <a:pPr marL="0" indent="0" eaLnBrk="1" fontAlgn="auto" hangingPunct="1">
              <a:spcBef>
                <a:spcPts val="400"/>
              </a:spcBef>
              <a:spcAft>
                <a:spcPts val="0"/>
              </a:spcAft>
              <a:buClr>
                <a:schemeClr val="dk1"/>
              </a:buClr>
              <a:buSzPct val="25000"/>
              <a:buFont typeface="Arial"/>
              <a:buNone/>
              <a:defRPr/>
            </a:pPr>
            <a:r>
              <a:rPr lang="x-none" sz="2400" b="1" u="sng">
                <a:solidFill>
                  <a:schemeClr val="dk1"/>
                </a:solidFill>
                <a:ea typeface="Arial"/>
                <a:sym typeface="Arial"/>
              </a:rPr>
              <a:t>Divergent  boundaries:  </a:t>
            </a:r>
            <a:r>
              <a:rPr lang="x-none" sz="2400">
                <a:solidFill>
                  <a:schemeClr val="dk1"/>
                </a:solidFill>
                <a:ea typeface="Arial"/>
                <a:sym typeface="Arial"/>
              </a:rPr>
              <a:t>Tension forces move plates apart</a:t>
            </a:r>
          </a:p>
          <a:p>
            <a:pPr indent="-222250" eaLnBrk="1" fontAlgn="auto" hangingPunct="1">
              <a:spcBef>
                <a:spcPts val="640"/>
              </a:spcBef>
              <a:spcAft>
                <a:spcPts val="0"/>
              </a:spcAft>
              <a:buClr>
                <a:schemeClr val="dk1"/>
              </a:buClr>
              <a:buFont typeface="Arial"/>
              <a:buChar char="•"/>
              <a:defRPr/>
            </a:pPr>
            <a:endParaRPr sz="800">
              <a:solidFill>
                <a:schemeClr val="dk1"/>
              </a:solidFill>
              <a:ea typeface="Arial"/>
              <a:sym typeface="Arial"/>
            </a:endParaRPr>
          </a:p>
          <a:p>
            <a:pPr marL="0" indent="0" eaLnBrk="1" fontAlgn="auto" hangingPunct="1">
              <a:spcBef>
                <a:spcPts val="400"/>
              </a:spcBef>
              <a:spcAft>
                <a:spcPts val="0"/>
              </a:spcAft>
              <a:buClr>
                <a:schemeClr val="dk1"/>
              </a:buClr>
              <a:buSzPct val="25000"/>
              <a:buFont typeface="Arial"/>
              <a:buNone/>
              <a:defRPr/>
            </a:pPr>
            <a:r>
              <a:rPr lang="x-none" sz="2400" b="1" u="sng">
                <a:solidFill>
                  <a:schemeClr val="dk1"/>
                </a:solidFill>
                <a:ea typeface="Arial"/>
                <a:sym typeface="Arial"/>
              </a:rPr>
              <a:t>Transform </a:t>
            </a:r>
            <a:r>
              <a:rPr lang="x-none" sz="2400" b="1" u="sng" smtClean="0">
                <a:solidFill>
                  <a:schemeClr val="dk1"/>
                </a:solidFill>
                <a:ea typeface="Arial"/>
                <a:sym typeface="Arial"/>
              </a:rPr>
              <a:t>boundaries</a:t>
            </a:r>
            <a:r>
              <a:rPr lang="x-none" sz="2400" b="1" u="sng">
                <a:solidFill>
                  <a:schemeClr val="dk1"/>
                </a:solidFill>
                <a:ea typeface="Arial"/>
                <a:sym typeface="Arial"/>
              </a:rPr>
              <a:t>:  </a:t>
            </a:r>
            <a:r>
              <a:rPr lang="x-none" sz="2400">
                <a:solidFill>
                  <a:schemeClr val="dk1"/>
                </a:solidFill>
                <a:ea typeface="Arial"/>
                <a:sym typeface="Arial"/>
              </a:rPr>
              <a:t>Shearing forces cause plates to slide against each other (opposite directions or same direction @ different rates</a:t>
            </a:r>
            <a:r>
              <a:rPr lang="x-none" sz="2400" smtClean="0">
                <a:solidFill>
                  <a:schemeClr val="dk1"/>
                </a:solidFill>
                <a:ea typeface="Arial"/>
                <a:sym typeface="Arial"/>
              </a:rPr>
              <a:t>)</a:t>
            </a:r>
            <a:endParaRPr lang="x-none" sz="2400">
              <a:solidFill>
                <a:schemeClr val="dk1"/>
              </a:solidFill>
              <a:ea typeface="Arial"/>
              <a:sym typeface="Arial"/>
            </a:endParaRPr>
          </a:p>
        </p:txBody>
      </p:sp>
    </p:spTree>
    <p:extLst>
      <p:ext uri="{BB962C8B-B14F-4D97-AF65-F5344CB8AC3E}">
        <p14:creationId xmlns:p14="http://schemas.microsoft.com/office/powerpoint/2010/main" val="1658179135"/>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hape 273"/>
          <p:cNvSpPr txBox="1">
            <a:spLocks noGrp="1"/>
          </p:cNvSpPr>
          <p:nvPr>
            <p:ph type="title" idx="4294967295"/>
          </p:nvPr>
        </p:nvSpPr>
        <p:spPr>
          <a:xfrm>
            <a:off x="0" y="0"/>
            <a:ext cx="9144000" cy="769938"/>
          </a:xfrm>
        </p:spPr>
        <p:txBody>
          <a:bodyPr tIns="45700" bIns="45700">
            <a:spAutoFit/>
          </a:bodyPr>
          <a:lstStyle/>
          <a:p>
            <a:pPr algn="ctr" eaLnBrk="1" hangingPunct="1">
              <a:buSzPct val="25000"/>
            </a:pPr>
            <a:r>
              <a:rPr lang="en-US" sz="4400" b="1">
                <a:latin typeface="Arial" charset="0"/>
              </a:rPr>
              <a:t>Divergent Plate boundaries</a:t>
            </a:r>
          </a:p>
        </p:txBody>
      </p:sp>
      <p:sp>
        <p:nvSpPr>
          <p:cNvPr id="274" name="Shape 274"/>
          <p:cNvSpPr txBox="1">
            <a:spLocks noGrp="1"/>
          </p:cNvSpPr>
          <p:nvPr>
            <p:ph type="body" idx="4294967295"/>
          </p:nvPr>
        </p:nvSpPr>
        <p:spPr>
          <a:xfrm>
            <a:off x="228600" y="1600200"/>
            <a:ext cx="8534400" cy="5029200"/>
          </a:xfrm>
        </p:spPr>
        <p:txBody>
          <a:bodyPr tIns="45700" bIns="45700">
            <a:spAutoFit/>
          </a:bodyPr>
          <a:lstStyle/>
          <a:p>
            <a:pPr eaLnBrk="1" fontAlgn="auto" hangingPunct="1">
              <a:lnSpc>
                <a:spcPct val="80000"/>
              </a:lnSpc>
              <a:spcBef>
                <a:spcPts val="560"/>
              </a:spcBef>
              <a:spcAft>
                <a:spcPts val="0"/>
              </a:spcAft>
              <a:buClr>
                <a:schemeClr val="dk1"/>
              </a:buClr>
              <a:buSzPct val="25000"/>
              <a:buFont typeface="Arial"/>
              <a:buNone/>
              <a:defRPr/>
            </a:pPr>
            <a:r>
              <a:rPr lang="x-none" sz="600" b="1">
                <a:solidFill>
                  <a:schemeClr val="dk1"/>
                </a:solidFill>
                <a:ea typeface="Arial"/>
                <a:sym typeface="Arial"/>
              </a:rPr>
              <a:t> </a:t>
            </a:r>
            <a:r>
              <a:rPr lang="x-none" sz="2800" b="1">
                <a:solidFill>
                  <a:schemeClr val="dk1"/>
                </a:solidFill>
                <a:ea typeface="Arial"/>
                <a:sym typeface="Arial"/>
              </a:rPr>
              <a:t>Processes: </a:t>
            </a:r>
            <a:endParaRPr lang="en-US" sz="2800" b="1" dirty="0" smtClean="0">
              <a:solidFill>
                <a:schemeClr val="dk1"/>
              </a:solidFill>
              <a:ea typeface="Arial"/>
              <a:sym typeface="Arial"/>
            </a:endParaRPr>
          </a:p>
          <a:p>
            <a:pPr eaLnBrk="1" fontAlgn="auto" hangingPunct="1">
              <a:lnSpc>
                <a:spcPct val="80000"/>
              </a:lnSpc>
              <a:spcBef>
                <a:spcPts val="560"/>
              </a:spcBef>
              <a:spcAft>
                <a:spcPts val="0"/>
              </a:spcAft>
              <a:buClr>
                <a:schemeClr val="dk1"/>
              </a:buClr>
              <a:buSzPct val="25000"/>
              <a:buFont typeface="Arial"/>
              <a:buNone/>
              <a:defRPr/>
            </a:pPr>
            <a:r>
              <a:rPr lang="x-none" sz="2800" smtClean="0">
                <a:solidFill>
                  <a:schemeClr val="dk1"/>
                </a:solidFill>
                <a:ea typeface="Arial"/>
                <a:sym typeface="Arial"/>
              </a:rPr>
              <a:t>Hot </a:t>
            </a:r>
            <a:r>
              <a:rPr lang="x-none" sz="2800">
                <a:solidFill>
                  <a:schemeClr val="dk1"/>
                </a:solidFill>
                <a:ea typeface="Arial"/>
                <a:sym typeface="Arial"/>
              </a:rPr>
              <a:t>magma rises to fill the 'gap' </a:t>
            </a:r>
            <a:r>
              <a:rPr lang="x-none" sz="2800" smtClean="0">
                <a:solidFill>
                  <a:schemeClr val="dk1"/>
                </a:solidFill>
                <a:ea typeface="Arial"/>
                <a:sym typeface="Arial"/>
              </a:rPr>
              <a:t>creating</a:t>
            </a:r>
            <a:r>
              <a:rPr lang="en-US" sz="2800" dirty="0" smtClean="0">
                <a:solidFill>
                  <a:schemeClr val="dk1"/>
                </a:solidFill>
                <a:ea typeface="Arial"/>
                <a:sym typeface="Arial"/>
              </a:rPr>
              <a:t>:</a:t>
            </a:r>
          </a:p>
          <a:p>
            <a:pPr eaLnBrk="1" fontAlgn="auto" hangingPunct="1">
              <a:lnSpc>
                <a:spcPct val="80000"/>
              </a:lnSpc>
              <a:spcBef>
                <a:spcPts val="560"/>
              </a:spcBef>
              <a:spcAft>
                <a:spcPts val="0"/>
              </a:spcAft>
              <a:buClr>
                <a:schemeClr val="dk1"/>
              </a:buClr>
              <a:buSzPct val="25000"/>
              <a:buFont typeface="Arial"/>
              <a:buNone/>
              <a:defRPr/>
            </a:pPr>
            <a:r>
              <a:rPr lang="en-US" sz="2800" b="1" dirty="0" smtClean="0">
                <a:solidFill>
                  <a:schemeClr val="dk1"/>
                </a:solidFill>
                <a:ea typeface="Arial"/>
                <a:sym typeface="Arial"/>
              </a:rPr>
              <a:t>	    </a:t>
            </a:r>
            <a:r>
              <a:rPr lang="x-none" sz="2800" b="1" smtClean="0">
                <a:solidFill>
                  <a:schemeClr val="dk1"/>
                </a:solidFill>
                <a:ea typeface="Arial"/>
                <a:sym typeface="Arial"/>
              </a:rPr>
              <a:t>new </a:t>
            </a:r>
            <a:r>
              <a:rPr lang="x-none" sz="2800" b="1">
                <a:solidFill>
                  <a:schemeClr val="dk1"/>
                </a:solidFill>
                <a:ea typeface="Arial"/>
                <a:sym typeface="Arial"/>
              </a:rPr>
              <a:t>crust </a:t>
            </a:r>
            <a:r>
              <a:rPr lang="x-none" sz="2800">
                <a:solidFill>
                  <a:schemeClr val="dk1"/>
                </a:solidFill>
                <a:ea typeface="Arial"/>
                <a:sym typeface="Arial"/>
              </a:rPr>
              <a:t>and </a:t>
            </a:r>
            <a:r>
              <a:rPr lang="x-none" sz="2800" b="1">
                <a:solidFill>
                  <a:schemeClr val="dk1"/>
                </a:solidFill>
                <a:ea typeface="Arial"/>
                <a:sym typeface="Arial"/>
              </a:rPr>
              <a:t>mountain </a:t>
            </a:r>
            <a:r>
              <a:rPr lang="x-none" sz="2800" b="1" smtClean="0">
                <a:solidFill>
                  <a:schemeClr val="dk1"/>
                </a:solidFill>
                <a:ea typeface="Arial"/>
                <a:sym typeface="Arial"/>
              </a:rPr>
              <a:t>ranges</a:t>
            </a:r>
            <a:endParaRPr lang="en-US" sz="2800" b="1" dirty="0" smtClean="0">
              <a:solidFill>
                <a:schemeClr val="dk1"/>
              </a:solidFill>
              <a:ea typeface="Arial"/>
              <a:sym typeface="Arial"/>
            </a:endParaRPr>
          </a:p>
          <a:p>
            <a:pPr eaLnBrk="1" fontAlgn="auto" hangingPunct="1">
              <a:lnSpc>
                <a:spcPct val="80000"/>
              </a:lnSpc>
              <a:spcBef>
                <a:spcPts val="560"/>
              </a:spcBef>
              <a:spcAft>
                <a:spcPts val="0"/>
              </a:spcAft>
              <a:buClr>
                <a:schemeClr val="dk1"/>
              </a:buClr>
              <a:buSzPct val="25000"/>
              <a:buFontTx/>
              <a:buNone/>
              <a:defRPr/>
            </a:pPr>
            <a:r>
              <a:rPr lang="en-US" sz="2800" b="1" dirty="0" smtClean="0">
                <a:solidFill>
                  <a:schemeClr val="dk1"/>
                </a:solidFill>
                <a:ea typeface="Arial"/>
                <a:sym typeface="Arial"/>
              </a:rPr>
              <a:t>			</a:t>
            </a:r>
            <a:r>
              <a:rPr lang="x-none" sz="2800" smtClean="0">
                <a:solidFill>
                  <a:schemeClr val="dk1"/>
                </a:solidFill>
                <a:ea typeface="Arial"/>
                <a:sym typeface="Arial"/>
              </a:rPr>
              <a:t>form</a:t>
            </a:r>
            <a:r>
              <a:rPr lang="en-US" sz="2800" dirty="0" smtClean="0">
                <a:solidFill>
                  <a:schemeClr val="dk1"/>
                </a:solidFill>
                <a:ea typeface="Arial"/>
                <a:sym typeface="Arial"/>
              </a:rPr>
              <a:t>s </a:t>
            </a:r>
            <a:r>
              <a:rPr lang="x-none" sz="2800" smtClean="0">
                <a:solidFill>
                  <a:schemeClr val="dk1"/>
                </a:solidFill>
                <a:ea typeface="Arial"/>
                <a:sym typeface="Arial"/>
              </a:rPr>
              <a:t>the</a:t>
            </a:r>
            <a:r>
              <a:rPr lang="x-none" sz="2800" b="1" smtClean="0">
                <a:solidFill>
                  <a:schemeClr val="dk1"/>
                </a:solidFill>
                <a:ea typeface="Arial"/>
                <a:sym typeface="Arial"/>
              </a:rPr>
              <a:t> </a:t>
            </a:r>
            <a:r>
              <a:rPr lang="x-none" sz="2800" b="1" u="sng">
                <a:solidFill>
                  <a:schemeClr val="dk1"/>
                </a:solidFill>
                <a:ea typeface="Arial"/>
                <a:sym typeface="Arial"/>
              </a:rPr>
              <a:t>mid-ocean ridge</a:t>
            </a:r>
            <a:r>
              <a:rPr lang="x-none" sz="2800">
                <a:solidFill>
                  <a:schemeClr val="dk1"/>
                </a:solidFill>
                <a:ea typeface="Arial"/>
                <a:sym typeface="Arial"/>
              </a:rPr>
              <a:t>. </a:t>
            </a:r>
          </a:p>
          <a:p>
            <a:pPr marL="0" indent="0" eaLnBrk="1" fontAlgn="auto" hangingPunct="1">
              <a:spcBef>
                <a:spcPts val="0"/>
              </a:spcBef>
              <a:spcAft>
                <a:spcPts val="0"/>
              </a:spcAft>
              <a:buFontTx/>
              <a:buNone/>
              <a:defRPr/>
            </a:pPr>
            <a:endParaRPr>
              <a:ea typeface="Arial"/>
              <a:sym typeface="Arial"/>
            </a:endParaRPr>
          </a:p>
          <a:p>
            <a:pPr eaLnBrk="1" fontAlgn="auto" hangingPunct="1">
              <a:lnSpc>
                <a:spcPct val="80000"/>
              </a:lnSpc>
              <a:spcBef>
                <a:spcPts val="480"/>
              </a:spcBef>
              <a:spcAft>
                <a:spcPts val="0"/>
              </a:spcAft>
              <a:buClr>
                <a:schemeClr val="dk1"/>
              </a:buClr>
              <a:buSzPct val="25000"/>
              <a:buFont typeface="Arial"/>
              <a:buNone/>
              <a:defRPr/>
            </a:pPr>
            <a:r>
              <a:rPr lang="x-none" sz="2400">
                <a:solidFill>
                  <a:schemeClr val="dk1"/>
                </a:solidFill>
                <a:ea typeface="Arial"/>
                <a:sym typeface="Arial"/>
              </a:rPr>
              <a:t>Both </a:t>
            </a:r>
            <a:r>
              <a:rPr lang="x-none" sz="2400" b="1">
                <a:solidFill>
                  <a:schemeClr val="dk1"/>
                </a:solidFill>
                <a:ea typeface="Arial"/>
                <a:sym typeface="Arial"/>
              </a:rPr>
              <a:t>earthquakes</a:t>
            </a:r>
            <a:r>
              <a:rPr lang="x-none" sz="2400">
                <a:solidFill>
                  <a:schemeClr val="dk1"/>
                </a:solidFill>
                <a:ea typeface="Arial"/>
                <a:sym typeface="Arial"/>
              </a:rPr>
              <a:t> and </a:t>
            </a:r>
            <a:r>
              <a:rPr lang="x-none" sz="2400" b="1">
                <a:solidFill>
                  <a:schemeClr val="dk1"/>
                </a:solidFill>
                <a:ea typeface="Arial"/>
                <a:sym typeface="Arial"/>
              </a:rPr>
              <a:t>volcanoes</a:t>
            </a:r>
            <a:r>
              <a:rPr lang="x-none" sz="2400">
                <a:solidFill>
                  <a:schemeClr val="dk1"/>
                </a:solidFill>
                <a:ea typeface="Arial"/>
                <a:sym typeface="Arial"/>
              </a:rPr>
              <a:t> occur at this type of boundary.</a:t>
            </a:r>
          </a:p>
          <a:p>
            <a:pPr marL="0" indent="0" eaLnBrk="1" fontAlgn="auto" hangingPunct="1">
              <a:spcBef>
                <a:spcPts val="0"/>
              </a:spcBef>
              <a:spcAft>
                <a:spcPts val="0"/>
              </a:spcAft>
              <a:buFontTx/>
              <a:buNone/>
              <a:defRPr/>
            </a:pPr>
            <a:endParaRPr>
              <a:ea typeface="Arial"/>
              <a:sym typeface="Arial"/>
            </a:endParaRPr>
          </a:p>
          <a:p>
            <a:pPr eaLnBrk="1" fontAlgn="auto" hangingPunct="1">
              <a:lnSpc>
                <a:spcPct val="80000"/>
              </a:lnSpc>
              <a:spcBef>
                <a:spcPts val="480"/>
              </a:spcBef>
              <a:spcAft>
                <a:spcPts val="0"/>
              </a:spcAft>
              <a:buClr>
                <a:schemeClr val="dk1"/>
              </a:buClr>
              <a:buSzPct val="25000"/>
              <a:buFont typeface="Arial"/>
              <a:buNone/>
              <a:defRPr/>
            </a:pPr>
            <a:r>
              <a:rPr lang="x-none" sz="2400">
                <a:solidFill>
                  <a:schemeClr val="dk1"/>
                </a:solidFill>
                <a:ea typeface="Arial"/>
                <a:sym typeface="Arial"/>
              </a:rPr>
              <a:t>Rising magma can build up above ocean surface to create a </a:t>
            </a:r>
            <a:r>
              <a:rPr lang="x-none" sz="2400" b="1">
                <a:solidFill>
                  <a:schemeClr val="dk1"/>
                </a:solidFill>
                <a:ea typeface="Arial"/>
                <a:sym typeface="Arial"/>
              </a:rPr>
              <a:t>volcanic island</a:t>
            </a:r>
            <a:r>
              <a:rPr lang="x-none" sz="2400">
                <a:solidFill>
                  <a:schemeClr val="dk1"/>
                </a:solidFill>
                <a:ea typeface="Arial"/>
                <a:sym typeface="Arial"/>
              </a:rPr>
              <a:t> (for example Surtsey, Iceland). </a:t>
            </a:r>
          </a:p>
          <a:p>
            <a:pPr marL="0" indent="0" eaLnBrk="1" fontAlgn="auto" hangingPunct="1">
              <a:spcBef>
                <a:spcPts val="0"/>
              </a:spcBef>
              <a:spcAft>
                <a:spcPts val="0"/>
              </a:spcAft>
              <a:buFontTx/>
              <a:buNone/>
              <a:defRPr/>
            </a:pPr>
            <a:endParaRPr>
              <a:ea typeface="Arial"/>
              <a:sym typeface="Arial"/>
            </a:endParaRPr>
          </a:p>
          <a:p>
            <a:pPr eaLnBrk="1" fontAlgn="auto" hangingPunct="1">
              <a:lnSpc>
                <a:spcPct val="80000"/>
              </a:lnSpc>
              <a:spcBef>
                <a:spcPts val="720"/>
              </a:spcBef>
              <a:spcAft>
                <a:spcPts val="0"/>
              </a:spcAft>
              <a:buClr>
                <a:schemeClr val="dk1"/>
              </a:buClr>
              <a:buSzPct val="25000"/>
              <a:buFont typeface="Arial"/>
              <a:buNone/>
              <a:defRPr/>
            </a:pPr>
            <a:r>
              <a:rPr lang="x-none" sz="3600">
                <a:solidFill>
                  <a:schemeClr val="dk1"/>
                </a:solidFill>
                <a:ea typeface="Arial"/>
                <a:sym typeface="Arial"/>
              </a:rPr>
              <a:t> (ex. North American and Eurasian Plate form the Mid-Atlantic Ridge)</a:t>
            </a:r>
          </a:p>
          <a:p>
            <a:pPr marL="0" indent="0" eaLnBrk="1" fontAlgn="auto" hangingPunct="1">
              <a:spcBef>
                <a:spcPts val="0"/>
              </a:spcBef>
              <a:spcAft>
                <a:spcPts val="0"/>
              </a:spcAft>
              <a:buFontTx/>
              <a:buNone/>
              <a:defRPr/>
            </a:pPr>
            <a:endParaRPr>
              <a:ea typeface="Arial"/>
              <a:sym typeface="Arial"/>
            </a:endParaRPr>
          </a:p>
        </p:txBody>
      </p:sp>
      <p:pic>
        <p:nvPicPr>
          <p:cNvPr id="80899" name="Picture 5" descr="http://cimss.ssec.wisc.edu/sage/geology/lesson2/images/sea_flr_spread_USGS_A5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685800"/>
            <a:ext cx="6705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Rectangle 3">
            <a:hlinkClick r:id="rId4"/>
          </p:cNvPr>
          <p:cNvSpPr>
            <a:spLocks noChangeArrowheads="1"/>
          </p:cNvSpPr>
          <p:nvPr/>
        </p:nvSpPr>
        <p:spPr bwMode="auto">
          <a:xfrm>
            <a:off x="6934200" y="1676400"/>
            <a:ext cx="2209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u="sng"/>
              <a:t>Divergence Animation </a:t>
            </a:r>
          </a:p>
        </p:txBody>
      </p:sp>
    </p:spTree>
    <p:extLst>
      <p:ext uri="{BB962C8B-B14F-4D97-AF65-F5344CB8AC3E}">
        <p14:creationId xmlns:p14="http://schemas.microsoft.com/office/powerpoint/2010/main" val="244791484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hape 279"/>
          <p:cNvSpPr>
            <a:spLocks noChangeArrowheads="1"/>
          </p:cNvSpPr>
          <p:nvPr/>
        </p:nvSpPr>
        <p:spPr bwMode="auto">
          <a:xfrm>
            <a:off x="0" y="914400"/>
            <a:ext cx="9144000" cy="57150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46" name="Title 2"/>
          <p:cNvSpPr txBox="1">
            <a:spLocks noGrp="1"/>
          </p:cNvSpPr>
          <p:nvPr>
            <p:ph type="title"/>
          </p:nvPr>
        </p:nvSpPr>
        <p:spPr>
          <a:xfrm>
            <a:off x="457200" y="0"/>
            <a:ext cx="8229600" cy="1143000"/>
          </a:xfrm>
        </p:spPr>
        <p:txBody>
          <a:bodyPr/>
          <a:lstStyle/>
          <a:p>
            <a:pPr>
              <a:spcBef>
                <a:spcPct val="0"/>
              </a:spcBef>
              <a:spcAft>
                <a:spcPct val="0"/>
              </a:spcAft>
            </a:pPr>
            <a:r>
              <a:rPr lang="en-US" b="1">
                <a:solidFill>
                  <a:srgbClr val="000000"/>
                </a:solidFill>
                <a:latin typeface="Arial" charset="0"/>
                <a:ea typeface="ＭＳ Ｐゴシック" charset="0"/>
                <a:sym typeface="Arial" charset="0"/>
              </a:rPr>
              <a:t>Continental Plates Diverging</a:t>
            </a:r>
          </a:p>
        </p:txBody>
      </p:sp>
    </p:spTree>
    <p:extLst>
      <p:ext uri="{BB962C8B-B14F-4D97-AF65-F5344CB8AC3E}">
        <p14:creationId xmlns:p14="http://schemas.microsoft.com/office/powerpoint/2010/main" val="1414125776"/>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Box 1"/>
          <p:cNvSpPr txBox="1">
            <a:spLocks noChangeArrowheads="1"/>
          </p:cNvSpPr>
          <p:nvPr/>
        </p:nvSpPr>
        <p:spPr bwMode="auto">
          <a:xfrm>
            <a:off x="0" y="0"/>
            <a:ext cx="9144000" cy="579438"/>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b="1" dirty="0">
                <a:latin typeface="Calibri" charset="0"/>
              </a:rPr>
              <a:t>3 different situations for convergent boundaries…</a:t>
            </a:r>
          </a:p>
        </p:txBody>
      </p:sp>
      <p:pic>
        <p:nvPicPr>
          <p:cNvPr id="102403" name="Picture 2" descr="Fig21contcont.gif"/>
          <p:cNvPicPr>
            <a:picLocks noChangeAspect="1"/>
          </p:cNvPicPr>
          <p:nvPr/>
        </p:nvPicPr>
        <p:blipFill>
          <a:blip r:embed="rId3">
            <a:extLst>
              <a:ext uri="{28A0092B-C50C-407E-A947-70E740481C1C}">
                <a14:useLocalDpi xmlns:a14="http://schemas.microsoft.com/office/drawing/2010/main" val="0"/>
              </a:ext>
            </a:extLst>
          </a:blip>
          <a:srcRect b="8324"/>
          <a:stretch>
            <a:fillRect/>
          </a:stretch>
        </p:blipFill>
        <p:spPr bwMode="auto">
          <a:xfrm>
            <a:off x="2382838" y="4191000"/>
            <a:ext cx="450691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1" name="Picture 3" descr="Fig21oceanocean.gif"/>
          <p:cNvPicPr>
            <a:picLocks noChangeAspect="1"/>
          </p:cNvPicPr>
          <p:nvPr/>
        </p:nvPicPr>
        <p:blipFill>
          <a:blip r:embed="rId4">
            <a:extLst>
              <a:ext uri="{28A0092B-C50C-407E-A947-70E740481C1C}">
                <a14:useLocalDpi xmlns:a14="http://schemas.microsoft.com/office/drawing/2010/main" val="0"/>
              </a:ext>
            </a:extLst>
          </a:blip>
          <a:srcRect b="8276"/>
          <a:stretch>
            <a:fillRect/>
          </a:stretch>
        </p:blipFill>
        <p:spPr bwMode="auto">
          <a:xfrm>
            <a:off x="4916488" y="1374775"/>
            <a:ext cx="4227512"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4" descr="Fig21oceancont.gif"/>
          <p:cNvPicPr>
            <a:picLocks noChangeAspect="1"/>
          </p:cNvPicPr>
          <p:nvPr/>
        </p:nvPicPr>
        <p:blipFill>
          <a:blip r:embed="rId5">
            <a:extLst>
              <a:ext uri="{28A0092B-C50C-407E-A947-70E740481C1C}">
                <a14:useLocalDpi xmlns:a14="http://schemas.microsoft.com/office/drawing/2010/main" val="0"/>
              </a:ext>
            </a:extLst>
          </a:blip>
          <a:srcRect b="8090"/>
          <a:stretch>
            <a:fillRect/>
          </a:stretch>
        </p:blipFill>
        <p:spPr bwMode="auto">
          <a:xfrm>
            <a:off x="0" y="1084263"/>
            <a:ext cx="4660900"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Box 7"/>
          <p:cNvSpPr txBox="1">
            <a:spLocks noChangeArrowheads="1"/>
          </p:cNvSpPr>
          <p:nvPr/>
        </p:nvSpPr>
        <p:spPr bwMode="auto">
          <a:xfrm>
            <a:off x="0" y="422275"/>
            <a:ext cx="1295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0">
                <a:latin typeface="Calibri" charset="0"/>
              </a:rPr>
              <a:t>a.</a:t>
            </a:r>
          </a:p>
        </p:txBody>
      </p:sp>
      <p:sp>
        <p:nvSpPr>
          <p:cNvPr id="86022" name="TextBox 8"/>
          <p:cNvSpPr txBox="1">
            <a:spLocks noChangeArrowheads="1"/>
          </p:cNvSpPr>
          <p:nvPr/>
        </p:nvSpPr>
        <p:spPr bwMode="auto">
          <a:xfrm>
            <a:off x="4660900" y="422275"/>
            <a:ext cx="1295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0">
                <a:latin typeface="Calibri" charset="0"/>
              </a:rPr>
              <a:t>b.</a:t>
            </a:r>
          </a:p>
        </p:txBody>
      </p:sp>
      <p:sp>
        <p:nvSpPr>
          <p:cNvPr id="86023" name="TextBox 9"/>
          <p:cNvSpPr txBox="1">
            <a:spLocks noChangeArrowheads="1"/>
          </p:cNvSpPr>
          <p:nvPr/>
        </p:nvSpPr>
        <p:spPr bwMode="auto">
          <a:xfrm>
            <a:off x="1735138" y="3886200"/>
            <a:ext cx="1295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8000">
                <a:latin typeface="Calibri" charset="0"/>
              </a:rPr>
              <a:t>c.</a:t>
            </a:r>
          </a:p>
        </p:txBody>
      </p:sp>
    </p:spTree>
    <p:extLst>
      <p:ext uri="{BB962C8B-B14F-4D97-AF65-F5344CB8AC3E}">
        <p14:creationId xmlns:p14="http://schemas.microsoft.com/office/powerpoint/2010/main" val="38040886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dissolve">
                                      <p:cBhvr>
                                        <p:cTn id="7" dur="5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9331"/>
                                        </p:tgtEl>
                                        <p:attrNameLst>
                                          <p:attrName>style.visibility</p:attrName>
                                        </p:attrNameLst>
                                      </p:cBhvr>
                                      <p:to>
                                        <p:strVal val="visible"/>
                                      </p:to>
                                    </p:set>
                                    <p:animEffect transition="in" filter="dissolve">
                                      <p:cBhvr>
                                        <p:cTn id="12" dur="500"/>
                                        <p:tgtEl>
                                          <p:spTgt spid="993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02403"/>
                                        </p:tgtEl>
                                        <p:attrNameLst>
                                          <p:attrName>style.visibility</p:attrName>
                                        </p:attrNameLst>
                                      </p:cBhvr>
                                      <p:to>
                                        <p:strVal val="visible"/>
                                      </p:to>
                                    </p:set>
                                    <p:animEffect transition="in" filter="dissolve">
                                      <p:cBhvr>
                                        <p:cTn id="17" dur="500"/>
                                        <p:tgtEl>
                                          <p:spTgt spid="102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hape 236"/>
          <p:cNvSpPr>
            <a:spLocks noChangeArrowheads="1"/>
          </p:cNvSpPr>
          <p:nvPr/>
        </p:nvSpPr>
        <p:spPr bwMode="auto">
          <a:xfrm>
            <a:off x="152400" y="0"/>
            <a:ext cx="8839200" cy="689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SzPct val="25000"/>
            </a:pPr>
            <a:r>
              <a:rPr lang="en-US" sz="3200" b="1" u="sng" dirty="0"/>
              <a:t>Convergent Boundary Type 1</a:t>
            </a:r>
          </a:p>
          <a:p>
            <a:pPr algn="ctr">
              <a:buSzPct val="25000"/>
            </a:pPr>
            <a:endParaRPr lang="en-US" sz="800" b="1" u="sng" dirty="0"/>
          </a:p>
          <a:p>
            <a:pPr algn="ctr">
              <a:buSzPct val="25000"/>
            </a:pPr>
            <a:r>
              <a:rPr lang="en-US" sz="3200" u="sng" dirty="0"/>
              <a:t>Continental</a:t>
            </a:r>
            <a:r>
              <a:rPr lang="en-US" sz="3200" u="sng" dirty="0" smtClean="0"/>
              <a:t>—Oceanic</a:t>
            </a:r>
            <a:r>
              <a:rPr lang="en-US" sz="3200" dirty="0"/>
              <a:t>:  denser oceanic crust </a:t>
            </a:r>
            <a:r>
              <a:rPr lang="en-US" sz="3200" b="1" dirty="0" err="1"/>
              <a:t>subducts</a:t>
            </a:r>
            <a:r>
              <a:rPr lang="en-US" sz="3200" dirty="0"/>
              <a:t> under continental crust.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lvl="1">
              <a:buClr>
                <a:srgbClr val="000000"/>
              </a:buClr>
              <a:buSzPct val="101000"/>
              <a:buFont typeface="Arial" charset="0"/>
              <a:buChar char="•"/>
            </a:pPr>
            <a:r>
              <a:rPr lang="en-US" sz="2400" dirty="0"/>
              <a:t>Once oceanic plate melts as it is driven down, less dense material punches thru continental plate to create volcanoes or mountains on edge of continent</a:t>
            </a:r>
          </a:p>
          <a:p>
            <a:endParaRPr lang="en-US" dirty="0"/>
          </a:p>
          <a:p>
            <a:pPr lvl="1">
              <a:buClr>
                <a:srgbClr val="000000"/>
              </a:buClr>
              <a:buSzPct val="101000"/>
              <a:buFont typeface="Arial" charset="0"/>
              <a:buChar char="•"/>
            </a:pPr>
            <a:r>
              <a:rPr lang="en-US" sz="2400" dirty="0"/>
              <a:t>Forms a </a:t>
            </a:r>
            <a:r>
              <a:rPr lang="en-US" sz="2400" dirty="0" err="1"/>
              <a:t>subduction</a:t>
            </a:r>
            <a:r>
              <a:rPr lang="en-US" sz="2400" dirty="0"/>
              <a:t> zone and oceanic trench</a:t>
            </a:r>
          </a:p>
          <a:p>
            <a:endParaRPr lang="en-US" dirty="0"/>
          </a:p>
          <a:p>
            <a:pPr lvl="1">
              <a:buClr>
                <a:srgbClr val="000000"/>
              </a:buClr>
              <a:buSzPct val="101000"/>
              <a:buFont typeface="Arial" charset="0"/>
              <a:buChar char="•"/>
            </a:pPr>
            <a:r>
              <a:rPr lang="en-US" sz="2400" dirty="0"/>
              <a:t>Earthquakes occur as plate is </a:t>
            </a:r>
            <a:r>
              <a:rPr lang="en-US" sz="2400" dirty="0" err="1"/>
              <a:t>subducted</a:t>
            </a:r>
            <a:r>
              <a:rPr lang="en-US" sz="2400" dirty="0"/>
              <a:t>.</a:t>
            </a:r>
          </a:p>
          <a:p>
            <a:endParaRPr lang="en-US" dirty="0"/>
          </a:p>
          <a:p>
            <a:pPr lvl="1">
              <a:buSzPct val="25000"/>
            </a:pPr>
            <a:r>
              <a:rPr lang="en-US" sz="2000" dirty="0"/>
              <a:t>Ex: Andes </a:t>
            </a:r>
            <a:r>
              <a:rPr lang="en-US" sz="2000" dirty="0" err="1"/>
              <a:t>Mtns</a:t>
            </a:r>
            <a:r>
              <a:rPr lang="en-US" sz="2000" dirty="0"/>
              <a:t> and Peru-Chile trench</a:t>
            </a:r>
          </a:p>
        </p:txBody>
      </p:sp>
      <p:pic>
        <p:nvPicPr>
          <p:cNvPr id="33795" name="Picture 4" descr="http://library.thinkquest.org/C0112681/images/volcan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8153400" cy="204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133998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274638"/>
            <a:ext cx="8229600" cy="944562"/>
          </a:xfrm>
        </p:spPr>
        <p:txBody>
          <a:bodyPr/>
          <a:lstStyle/>
          <a:p>
            <a:r>
              <a:rPr lang="en-US" dirty="0" smtClean="0"/>
              <a:t>9.1 Continental Drift</a:t>
            </a:r>
            <a:br>
              <a:rPr lang="en-US" dirty="0" smtClean="0"/>
            </a:br>
            <a:r>
              <a:rPr lang="en-US" sz="2800" dirty="0" smtClean="0"/>
              <a:t>Wegener: Early Observations</a:t>
            </a:r>
          </a:p>
        </p:txBody>
      </p:sp>
      <p:sp>
        <p:nvSpPr>
          <p:cNvPr id="12291" name="Content Placeholder 3"/>
          <p:cNvSpPr>
            <a:spLocks noGrp="1"/>
          </p:cNvSpPr>
          <p:nvPr>
            <p:ph sz="half" idx="1"/>
          </p:nvPr>
        </p:nvSpPr>
        <p:spPr>
          <a:xfrm>
            <a:off x="457200" y="1600200"/>
            <a:ext cx="4343400" cy="5088467"/>
          </a:xfrm>
        </p:spPr>
        <p:txBody>
          <a:bodyPr>
            <a:normAutofit fontScale="92500" lnSpcReduction="10000"/>
          </a:bodyPr>
          <a:lstStyle/>
          <a:p>
            <a:r>
              <a:rPr lang="en-US" sz="2800" dirty="0" smtClean="0"/>
              <a:t>German Scientist Alfred </a:t>
            </a:r>
            <a:r>
              <a:rPr lang="en-US" sz="2800" dirty="0" smtClean="0">
                <a:hlinkClick r:id="rId2"/>
              </a:rPr>
              <a:t>Wegener</a:t>
            </a:r>
            <a:r>
              <a:rPr lang="en-US" sz="2800" dirty="0" smtClean="0"/>
              <a:t> (1912)</a:t>
            </a:r>
          </a:p>
          <a:p>
            <a:pPr lvl="1"/>
            <a:r>
              <a:rPr lang="en-US" sz="2400" dirty="0"/>
              <a:t>C</a:t>
            </a:r>
            <a:r>
              <a:rPr lang="en-US" sz="2400" dirty="0" smtClean="0"/>
              <a:t>ontinents </a:t>
            </a:r>
            <a:r>
              <a:rPr lang="en-US" sz="2400" dirty="0"/>
              <a:t>had once been joined to form a single super continent</a:t>
            </a:r>
            <a:r>
              <a:rPr lang="en-US" sz="2400" dirty="0">
                <a:sym typeface="Wingdings"/>
              </a:rPr>
              <a:t> </a:t>
            </a:r>
            <a:r>
              <a:rPr lang="en-US" sz="2400" dirty="0">
                <a:sym typeface="Wingdings"/>
                <a:hlinkClick r:id="rId3"/>
              </a:rPr>
              <a:t>Pangaea</a:t>
            </a:r>
            <a:r>
              <a:rPr lang="en-US" sz="2400" dirty="0">
                <a:sym typeface="Wingdings"/>
              </a:rPr>
              <a:t> (‘all land’</a:t>
            </a:r>
            <a:r>
              <a:rPr lang="en-US" sz="2400" dirty="0" smtClean="0">
                <a:sym typeface="Wingdings"/>
              </a:rPr>
              <a:t>)</a:t>
            </a:r>
            <a:r>
              <a:rPr lang="en-US" sz="2600" dirty="0" smtClean="0"/>
              <a:t> </a:t>
            </a:r>
          </a:p>
          <a:p>
            <a:pPr lvl="1"/>
            <a:r>
              <a:rPr lang="en-US" sz="2800" dirty="0"/>
              <a:t>S</a:t>
            </a:r>
            <a:r>
              <a:rPr lang="en-US" sz="2800" dirty="0" smtClean="0"/>
              <a:t>cientific hypothesis based on:</a:t>
            </a:r>
          </a:p>
          <a:p>
            <a:pPr marL="1152144" lvl="2" indent="-329184">
              <a:buFont typeface="+mj-lt"/>
              <a:buAutoNum type="arabicPeriod"/>
            </a:pPr>
            <a:r>
              <a:rPr lang="en-US" sz="2800" dirty="0" smtClean="0"/>
              <a:t>   Fossil evidence</a:t>
            </a:r>
          </a:p>
          <a:p>
            <a:pPr marL="1152144" lvl="2" indent="-329184">
              <a:buFont typeface="+mj-lt"/>
              <a:buAutoNum type="arabicPeriod"/>
            </a:pPr>
            <a:r>
              <a:rPr lang="en-US" sz="2800" dirty="0" smtClean="0"/>
              <a:t>   Rock &amp; mineral   </a:t>
            </a:r>
          </a:p>
          <a:p>
            <a:pPr marL="822960" lvl="2" indent="0">
              <a:buNone/>
            </a:pPr>
            <a:r>
              <a:rPr lang="en-US" sz="2800" dirty="0"/>
              <a:t> </a:t>
            </a:r>
            <a:r>
              <a:rPr lang="en-US" sz="2800" dirty="0" smtClean="0"/>
              <a:t>      formations</a:t>
            </a:r>
          </a:p>
          <a:p>
            <a:pPr marL="1337310" lvl="2" indent="-514350">
              <a:buFont typeface="+mj-lt"/>
              <a:buAutoNum type="arabicPeriod" startAt="3"/>
            </a:pPr>
            <a:r>
              <a:rPr lang="en-US" sz="2800" dirty="0" smtClean="0"/>
              <a:t>Continental puzzle</a:t>
            </a:r>
          </a:p>
          <a:p>
            <a:pPr marL="1337310" lvl="2" indent="-514350">
              <a:buFont typeface="+mj-lt"/>
              <a:buAutoNum type="arabicPeriod" startAt="3"/>
            </a:pPr>
            <a:r>
              <a:rPr lang="en-US" sz="2800" dirty="0" smtClean="0"/>
              <a:t>Ancient climates</a:t>
            </a:r>
          </a:p>
          <a:p>
            <a:pPr marL="457200" lvl="1" indent="0">
              <a:buNone/>
            </a:pPr>
            <a:endParaRPr lang="en-US" sz="2800" dirty="0" smtClean="0"/>
          </a:p>
          <a:p>
            <a:pPr lvl="1">
              <a:buFontTx/>
              <a:buNone/>
            </a:pPr>
            <a:endParaRPr lang="en-US" dirty="0" smtClean="0"/>
          </a:p>
        </p:txBody>
      </p:sp>
      <p:pic>
        <p:nvPicPr>
          <p:cNvPr id="12292" name="Picture 2" descr="http://upload.wikimedia.org/wikipedia/commons/thumb/3/36/Wegener_Alfred_signature.jpg/180px-Wegener_Alfred_signature.jpg">
            <a:hlinkClick r:id="rId4" tooltip="Alfred Wegener, around 1925"/>
          </p:cNvPr>
          <p:cNvPicPr>
            <a:picLocks noChangeAspect="1" noChangeArrowheads="1"/>
          </p:cNvPicPr>
          <p:nvPr/>
        </p:nvPicPr>
        <p:blipFill>
          <a:blip r:embed="rId5" cstate="print"/>
          <a:srcRect/>
          <a:stretch>
            <a:fillRect/>
          </a:stretch>
        </p:blipFill>
        <p:spPr bwMode="auto">
          <a:xfrm>
            <a:off x="5105400" y="1327150"/>
            <a:ext cx="3505200" cy="507365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53210252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descr="plate-tectonics-1.jpg"/>
          <p:cNvPicPr>
            <a:picLocks noChangeAspect="1"/>
          </p:cNvPicPr>
          <p:nvPr/>
        </p:nvPicPr>
        <p:blipFill>
          <a:blip r:embed="rId3">
            <a:extLst>
              <a:ext uri="{28A0092B-C50C-407E-A947-70E740481C1C}">
                <a14:useLocalDpi xmlns:a14="http://schemas.microsoft.com/office/drawing/2010/main" val="0"/>
              </a:ext>
            </a:extLst>
          </a:blip>
          <a:srcRect l="19286"/>
          <a:stretch>
            <a:fillRect/>
          </a:stretch>
        </p:blipFill>
        <p:spPr bwMode="auto">
          <a:xfrm>
            <a:off x="0" y="577850"/>
            <a:ext cx="7392988"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0" name="Picture 6" descr="jdf_md.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577850"/>
            <a:ext cx="4892675" cy="628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0" y="0"/>
            <a:ext cx="9144000" cy="1077218"/>
          </a:xfrm>
          <a:prstGeom prst="rect">
            <a:avLst/>
          </a:prstGeom>
          <a:solidFill>
            <a:schemeClr val="accent4">
              <a:lumMod val="60000"/>
              <a:lumOff val="40000"/>
            </a:schemeClr>
          </a:solid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3200" dirty="0" smtClean="0">
                <a:latin typeface="Calibri" charset="0"/>
              </a:rPr>
              <a:t>EXAMPLES OF </a:t>
            </a:r>
            <a:r>
              <a:rPr lang="en-US" sz="3200" b="1" dirty="0" smtClean="0">
                <a:latin typeface="Calibri" charset="0"/>
              </a:rPr>
              <a:t>OCEANIC-CONTINENTAL     </a:t>
            </a:r>
            <a:r>
              <a:rPr lang="en-US" sz="3200" dirty="0" smtClean="0">
                <a:latin typeface="Calibri" charset="0"/>
              </a:rPr>
              <a:t>CONVERGENT BOUNDARIES</a:t>
            </a:r>
          </a:p>
        </p:txBody>
      </p:sp>
    </p:spTree>
    <p:extLst>
      <p:ext uri="{BB962C8B-B14F-4D97-AF65-F5344CB8AC3E}">
        <p14:creationId xmlns:p14="http://schemas.microsoft.com/office/powerpoint/2010/main" val="199179695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4" descr="1cascade_map.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0"/>
            <a:ext cx="4762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TextBox 6"/>
          <p:cNvSpPr txBox="1">
            <a:spLocks noChangeArrowheads="1"/>
          </p:cNvSpPr>
          <p:nvPr/>
        </p:nvSpPr>
        <p:spPr bwMode="auto">
          <a:xfrm>
            <a:off x="-26014" y="0"/>
            <a:ext cx="4413863" cy="1311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000" dirty="0">
                <a:latin typeface="Calibri" charset="0"/>
              </a:rPr>
              <a:t>1.  CASCADE RANGE </a:t>
            </a:r>
            <a:r>
              <a:rPr lang="en-US" sz="4000" dirty="0" smtClean="0">
                <a:latin typeface="Calibri" charset="0"/>
              </a:rPr>
              <a:t>(Northwestern </a:t>
            </a:r>
            <a:r>
              <a:rPr lang="en-US" sz="4000" dirty="0">
                <a:latin typeface="Calibri" charset="0"/>
              </a:rPr>
              <a:t>US)</a:t>
            </a:r>
          </a:p>
        </p:txBody>
      </p:sp>
      <p:pic>
        <p:nvPicPr>
          <p:cNvPr id="96259" name="Picture 5" descr="Tsunami_-_Fig124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14" y="1311275"/>
            <a:ext cx="4413864"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908840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5" descr="the-andes0.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2850"/>
            <a:ext cx="387350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2" name="Picture 6" descr="ande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73500" y="12700"/>
            <a:ext cx="52705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3" name="TextBox 7"/>
          <p:cNvSpPr txBox="1">
            <a:spLocks noChangeArrowheads="1"/>
          </p:cNvSpPr>
          <p:nvPr/>
        </p:nvSpPr>
        <p:spPr bwMode="auto">
          <a:xfrm>
            <a:off x="0" y="12700"/>
            <a:ext cx="5410200" cy="120032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dirty="0">
                <a:latin typeface="Calibri" charset="0"/>
              </a:rPr>
              <a:t>2.  ANDES MOUNTAINS- W.  coast of  S.  America.  </a:t>
            </a:r>
          </a:p>
        </p:txBody>
      </p:sp>
      <p:pic>
        <p:nvPicPr>
          <p:cNvPr id="102404" name="Picture 8" descr="image004.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73500" y="4187825"/>
            <a:ext cx="52705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73318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Shape 241"/>
          <p:cNvSpPr txBox="1">
            <a:spLocks noGrp="1"/>
          </p:cNvSpPr>
          <p:nvPr>
            <p:ph type="body" idx="4294967295"/>
          </p:nvPr>
        </p:nvSpPr>
        <p:spPr>
          <a:xfrm>
            <a:off x="457200" y="0"/>
            <a:ext cx="8382000" cy="2646582"/>
          </a:xfrm>
        </p:spPr>
        <p:txBody>
          <a:bodyPr tIns="45700" bIns="45700">
            <a:spAutoFit/>
          </a:bodyPr>
          <a:lstStyle/>
          <a:p>
            <a:pPr eaLnBrk="1" hangingPunct="1">
              <a:buFontTx/>
              <a:buNone/>
            </a:pPr>
            <a:endParaRPr lang="en-US" sz="800" dirty="0">
              <a:solidFill>
                <a:srgbClr val="191919"/>
              </a:solidFill>
              <a:latin typeface="Arial" charset="0"/>
              <a:cs typeface="Arial" charset="0"/>
            </a:endParaRPr>
          </a:p>
          <a:p>
            <a:r>
              <a:rPr lang="en-US" sz="3200" u="sng" dirty="0">
                <a:solidFill>
                  <a:srgbClr val="191919"/>
                </a:solidFill>
                <a:latin typeface="Arial" charset="0"/>
                <a:cs typeface="Arial" charset="0"/>
              </a:rPr>
              <a:t>Oceanic</a:t>
            </a:r>
            <a:r>
              <a:rPr lang="en-US" sz="3200" u="sng" dirty="0" smtClean="0">
                <a:solidFill>
                  <a:srgbClr val="191919"/>
                </a:solidFill>
                <a:latin typeface="Arial" charset="0"/>
                <a:cs typeface="Arial" charset="0"/>
              </a:rPr>
              <a:t>—Oceanic</a:t>
            </a:r>
            <a:r>
              <a:rPr lang="en-US" sz="3200" dirty="0">
                <a:solidFill>
                  <a:srgbClr val="191919"/>
                </a:solidFill>
                <a:latin typeface="Arial" charset="0"/>
                <a:cs typeface="Arial" charset="0"/>
              </a:rPr>
              <a:t>: </a:t>
            </a:r>
            <a:r>
              <a:rPr lang="en-US" sz="3200" u="sng" dirty="0" smtClean="0">
                <a:solidFill>
                  <a:srgbClr val="191919"/>
                </a:solidFill>
                <a:latin typeface="Calibri" charset="0"/>
              </a:rPr>
              <a:t>Older</a:t>
            </a:r>
            <a:r>
              <a:rPr lang="en-US" sz="3200" dirty="0" smtClean="0">
                <a:solidFill>
                  <a:srgbClr val="191919"/>
                </a:solidFill>
                <a:latin typeface="Calibri" charset="0"/>
              </a:rPr>
              <a:t> </a:t>
            </a:r>
            <a:r>
              <a:rPr lang="en-US" sz="3200" dirty="0">
                <a:solidFill>
                  <a:srgbClr val="191919"/>
                </a:solidFill>
                <a:latin typeface="Calibri" charset="0"/>
              </a:rPr>
              <a:t>and more </a:t>
            </a:r>
            <a:r>
              <a:rPr lang="en-US" sz="3200" u="sng" dirty="0" smtClean="0">
                <a:solidFill>
                  <a:srgbClr val="191919"/>
                </a:solidFill>
                <a:latin typeface="Calibri" charset="0"/>
              </a:rPr>
              <a:t>dense</a:t>
            </a:r>
            <a:r>
              <a:rPr lang="en-US" sz="3200" dirty="0" smtClean="0">
                <a:solidFill>
                  <a:srgbClr val="191919"/>
                </a:solidFill>
                <a:latin typeface="Calibri" charset="0"/>
              </a:rPr>
              <a:t> </a:t>
            </a:r>
            <a:r>
              <a:rPr lang="en-US" sz="3200" dirty="0">
                <a:solidFill>
                  <a:srgbClr val="191919"/>
                </a:solidFill>
                <a:latin typeface="Calibri" charset="0"/>
              </a:rPr>
              <a:t>plate sinks below the other.  </a:t>
            </a:r>
          </a:p>
          <a:p>
            <a:pPr eaLnBrk="1" hangingPunct="1">
              <a:spcBef>
                <a:spcPts val="638"/>
              </a:spcBef>
              <a:buClr>
                <a:srgbClr val="000000"/>
              </a:buClr>
              <a:buSzPct val="25000"/>
              <a:buFontTx/>
              <a:buNone/>
            </a:pPr>
            <a:r>
              <a:rPr lang="en-US" sz="3200" dirty="0" smtClean="0">
                <a:solidFill>
                  <a:srgbClr val="191919"/>
                </a:solidFill>
                <a:latin typeface="Arial" charset="0"/>
                <a:cs typeface="Arial" charset="0"/>
              </a:rPr>
              <a:t>     </a:t>
            </a:r>
            <a:r>
              <a:rPr lang="en-US" sz="2000" dirty="0">
                <a:solidFill>
                  <a:srgbClr val="191919"/>
                </a:solidFill>
                <a:latin typeface="Arial" charset="0"/>
                <a:cs typeface="Arial" charset="0"/>
              </a:rPr>
              <a:t>Ex. Kuril Islands and Marianas Trench: plunges deeper into the Earth's interior (~11,000 m) than Mt Everest, the world's tallest mountain, rises above sea level (~8,854 m). </a:t>
            </a:r>
          </a:p>
        </p:txBody>
      </p:sp>
      <p:sp>
        <p:nvSpPr>
          <p:cNvPr id="35843" name="Shape 242"/>
          <p:cNvSpPr>
            <a:spLocks noChangeArrowheads="1"/>
          </p:cNvSpPr>
          <p:nvPr/>
        </p:nvSpPr>
        <p:spPr bwMode="auto">
          <a:xfrm>
            <a:off x="304800" y="3048000"/>
            <a:ext cx="8458200" cy="354647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3898935821"/>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077218"/>
          </a:xfrm>
          <a:prstGeom prst="rect">
            <a:avLst/>
          </a:prstGeom>
          <a:solidFill>
            <a:schemeClr val="accent4">
              <a:lumMod val="60000"/>
              <a:lumOff val="40000"/>
            </a:schemeClr>
          </a:solid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3200" dirty="0" smtClean="0">
                <a:latin typeface="Calibri" charset="0"/>
              </a:rPr>
              <a:t>EXAMPLES OF </a:t>
            </a:r>
            <a:r>
              <a:rPr lang="en-US" sz="3200" b="1" dirty="0" smtClean="0">
                <a:latin typeface="Calibri" charset="0"/>
              </a:rPr>
              <a:t>OCEANIC-OCEANIC </a:t>
            </a:r>
            <a:r>
              <a:rPr lang="en-US" sz="3200" dirty="0" smtClean="0">
                <a:latin typeface="Calibri" charset="0"/>
              </a:rPr>
              <a:t>CONVERGENT BOUNDARIES</a:t>
            </a:r>
          </a:p>
        </p:txBody>
      </p:sp>
      <p:pic>
        <p:nvPicPr>
          <p:cNvPr id="108546" name="Picture 6" descr="alaska.jpg"/>
          <p:cNvPicPr>
            <a:picLocks noChangeAspect="1"/>
          </p:cNvPicPr>
          <p:nvPr/>
        </p:nvPicPr>
        <p:blipFill>
          <a:blip r:embed="rId3">
            <a:extLst>
              <a:ext uri="{28A0092B-C50C-407E-A947-70E740481C1C}">
                <a14:useLocalDpi xmlns:a14="http://schemas.microsoft.com/office/drawing/2010/main" val="0"/>
              </a:ext>
            </a:extLst>
          </a:blip>
          <a:srcRect b="36365"/>
          <a:stretch>
            <a:fillRect/>
          </a:stretch>
        </p:blipFill>
        <p:spPr bwMode="auto">
          <a:xfrm>
            <a:off x="4699000" y="4457700"/>
            <a:ext cx="44450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8" descr="8 copy.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724025"/>
            <a:ext cx="52324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8" name="Picture 10" descr="srvr.jpeg"/>
          <p:cNvPicPr>
            <a:picLocks noChangeAspect="1"/>
          </p:cNvPicPr>
          <p:nvPr/>
        </p:nvPicPr>
        <p:blipFill>
          <a:blip r:embed="rId5">
            <a:extLst>
              <a:ext uri="{28A0092B-C50C-407E-A947-70E740481C1C}">
                <a14:useLocalDpi xmlns:a14="http://schemas.microsoft.com/office/drawing/2010/main" val="0"/>
              </a:ext>
            </a:extLst>
          </a:blip>
          <a:srcRect r="10800"/>
          <a:stretch>
            <a:fillRect/>
          </a:stretch>
        </p:blipFill>
        <p:spPr bwMode="auto">
          <a:xfrm>
            <a:off x="5232400" y="1077913"/>
            <a:ext cx="3911600" cy="337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TextBox 12"/>
          <p:cNvSpPr txBox="1">
            <a:spLocks noChangeArrowheads="1"/>
          </p:cNvSpPr>
          <p:nvPr/>
        </p:nvSpPr>
        <p:spPr bwMode="auto">
          <a:xfrm>
            <a:off x="0" y="1077913"/>
            <a:ext cx="5232400" cy="641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dirty="0">
                <a:latin typeface="Calibri" charset="0"/>
              </a:rPr>
              <a:t>1.  Aleutian Islands, Alaska</a:t>
            </a:r>
          </a:p>
        </p:txBody>
      </p:sp>
    </p:spTree>
    <p:extLst>
      <p:ext uri="{BB962C8B-B14F-4D97-AF65-F5344CB8AC3E}">
        <p14:creationId xmlns:p14="http://schemas.microsoft.com/office/powerpoint/2010/main" val="157826050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4" descr="mariana-trench3.png"/>
          <p:cNvPicPr>
            <a:picLocks noChangeAspect="1"/>
          </p:cNvPicPr>
          <p:nvPr/>
        </p:nvPicPr>
        <p:blipFill>
          <a:blip r:embed="rId3">
            <a:extLst>
              <a:ext uri="{28A0092B-C50C-407E-A947-70E740481C1C}">
                <a14:useLocalDpi xmlns:a14="http://schemas.microsoft.com/office/drawing/2010/main" val="0"/>
              </a:ext>
            </a:extLst>
          </a:blip>
          <a:srcRect b="36923"/>
          <a:stretch>
            <a:fillRect/>
          </a:stretch>
        </p:blipFill>
        <p:spPr bwMode="auto">
          <a:xfrm>
            <a:off x="4516438" y="3421063"/>
            <a:ext cx="4627562" cy="343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4" name="Picture 5" descr="earth_volcan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16438" y="228600"/>
            <a:ext cx="462756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0" y="0"/>
            <a:ext cx="9144000" cy="1077218"/>
          </a:xfrm>
          <a:prstGeom prst="rect">
            <a:avLst/>
          </a:prstGeom>
          <a:solidFill>
            <a:schemeClr val="accent4">
              <a:lumMod val="60000"/>
              <a:lumOff val="40000"/>
            </a:schemeClr>
          </a:solid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3200" dirty="0" smtClean="0">
                <a:latin typeface="Calibri" charset="0"/>
              </a:rPr>
              <a:t>EXAMPLES OF </a:t>
            </a:r>
            <a:r>
              <a:rPr lang="en-US" sz="3200" b="1" dirty="0" smtClean="0">
                <a:latin typeface="Calibri" charset="0"/>
              </a:rPr>
              <a:t>OCEANIC-OCEANIC </a:t>
            </a:r>
            <a:r>
              <a:rPr lang="en-US" sz="3200" dirty="0" smtClean="0">
                <a:latin typeface="Calibri" charset="0"/>
              </a:rPr>
              <a:t>CONVERGENT BOUNDARIES</a:t>
            </a:r>
          </a:p>
        </p:txBody>
      </p:sp>
      <p:sp>
        <p:nvSpPr>
          <p:cNvPr id="110596" name="TextBox 7"/>
          <p:cNvSpPr txBox="1">
            <a:spLocks noChangeArrowheads="1"/>
          </p:cNvSpPr>
          <p:nvPr/>
        </p:nvSpPr>
        <p:spPr bwMode="auto">
          <a:xfrm>
            <a:off x="0" y="1077913"/>
            <a:ext cx="4516438" cy="1371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Tx/>
              <a:buAutoNum type="arabicPeriod" startAt="2"/>
            </a:pPr>
            <a:r>
              <a:rPr lang="en-US" sz="4000">
                <a:latin typeface="Calibri" charset="0"/>
              </a:rPr>
              <a:t>Japan</a:t>
            </a:r>
          </a:p>
          <a:p>
            <a:pPr eaLnBrk="1" hangingPunct="1"/>
            <a:r>
              <a:rPr lang="en-US" sz="4000">
                <a:latin typeface="Calibri" charset="0"/>
              </a:rPr>
              <a:t> </a:t>
            </a:r>
            <a:endParaRPr lang="en-US" sz="4400">
              <a:latin typeface="Calibri" charset="0"/>
            </a:endParaRPr>
          </a:p>
        </p:txBody>
      </p:sp>
      <p:pic>
        <p:nvPicPr>
          <p:cNvPr id="110597" name="Picture 1" descr="8 copy.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2301875"/>
            <a:ext cx="4516438"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894261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extBox 1"/>
          <p:cNvSpPr txBox="1">
            <a:spLocks noChangeArrowheads="1"/>
          </p:cNvSpPr>
          <p:nvPr/>
        </p:nvSpPr>
        <p:spPr bwMode="auto">
          <a:xfrm>
            <a:off x="0" y="152400"/>
            <a:ext cx="91440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AutoNum type="alphaLcPeriod" startAt="3"/>
            </a:pPr>
            <a:r>
              <a:rPr lang="en-US" sz="3600" b="1" u="sng" dirty="0">
                <a:latin typeface="Calibri" charset="0"/>
              </a:rPr>
              <a:t>Continental – </a:t>
            </a:r>
            <a:r>
              <a:rPr lang="en-US" sz="3600" b="1" u="sng" dirty="0" smtClean="0">
                <a:latin typeface="Calibri" charset="0"/>
              </a:rPr>
              <a:t>Continental</a:t>
            </a:r>
            <a:r>
              <a:rPr lang="en-US" sz="3600" dirty="0" smtClean="0">
                <a:latin typeface="Calibri" charset="0"/>
              </a:rPr>
              <a:t> </a:t>
            </a:r>
            <a:r>
              <a:rPr lang="en-US" sz="3600" dirty="0">
                <a:latin typeface="Calibri" charset="0"/>
              </a:rPr>
              <a:t>–</a:t>
            </a:r>
          </a:p>
          <a:p>
            <a:pPr eaLnBrk="1" hangingPunct="1">
              <a:buFont typeface="Arial" charset="0"/>
              <a:buNone/>
            </a:pPr>
            <a:r>
              <a:rPr lang="en-US" sz="3600" dirty="0">
                <a:latin typeface="Calibri" charset="0"/>
              </a:rPr>
              <a:t>________ and more ________ plate sinks below the other.  </a:t>
            </a:r>
          </a:p>
        </p:txBody>
      </p:sp>
      <p:sp>
        <p:nvSpPr>
          <p:cNvPr id="5" name="Rectangle 4"/>
          <p:cNvSpPr/>
          <p:nvPr/>
        </p:nvSpPr>
        <p:spPr>
          <a:xfrm>
            <a:off x="0" y="4724400"/>
            <a:ext cx="9144000" cy="21336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srgbClr val="FFFFFF"/>
              </a:solidFill>
              <a:latin typeface="Calibri" charset="0"/>
              <a:ea typeface="ＭＳ Ｐゴシック" charset="0"/>
              <a:cs typeface="ＭＳ Ｐゴシック" charset="0"/>
            </a:endParaRPr>
          </a:p>
        </p:txBody>
      </p:sp>
      <p:pic>
        <p:nvPicPr>
          <p:cNvPr id="112643" name="Picture 5" descr="Fig21contcont.gif"/>
          <p:cNvPicPr>
            <a:picLocks noChangeAspect="1"/>
          </p:cNvPicPr>
          <p:nvPr/>
        </p:nvPicPr>
        <p:blipFill>
          <a:blip r:embed="rId3">
            <a:extLst>
              <a:ext uri="{28A0092B-C50C-407E-A947-70E740481C1C}">
                <a14:useLocalDpi xmlns:a14="http://schemas.microsoft.com/office/drawing/2010/main" val="0"/>
              </a:ext>
            </a:extLst>
          </a:blip>
          <a:srcRect b="14566"/>
          <a:stretch>
            <a:fillRect/>
          </a:stretch>
        </p:blipFill>
        <p:spPr bwMode="auto">
          <a:xfrm>
            <a:off x="0" y="2368550"/>
            <a:ext cx="9144000" cy="448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rot="10800000">
            <a:off x="5181600" y="5238750"/>
            <a:ext cx="1524000" cy="723900"/>
          </a:xfrm>
          <a:prstGeom prst="rightArrow">
            <a:avLst/>
          </a:prstGeom>
          <a:solidFill>
            <a:srgbClr val="FF1A48"/>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srgbClr val="FFFFFF"/>
              </a:solidFill>
              <a:latin typeface="Calibri" charset="0"/>
              <a:ea typeface="ＭＳ Ｐゴシック" charset="0"/>
              <a:cs typeface="ＭＳ Ｐゴシック" charset="0"/>
            </a:endParaRPr>
          </a:p>
        </p:txBody>
      </p:sp>
      <p:sp>
        <p:nvSpPr>
          <p:cNvPr id="9" name="Right Arrow 8"/>
          <p:cNvSpPr/>
          <p:nvPr/>
        </p:nvSpPr>
        <p:spPr>
          <a:xfrm rot="10800000">
            <a:off x="4305300" y="4152900"/>
            <a:ext cx="1752600" cy="723900"/>
          </a:xfrm>
          <a:prstGeom prst="rightArrow">
            <a:avLst/>
          </a:prstGeom>
          <a:solidFill>
            <a:srgbClr val="FF1A48"/>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srgbClr val="FFFFFF"/>
              </a:solidFill>
              <a:latin typeface="Calibri" charset="0"/>
              <a:ea typeface="ＭＳ Ｐゴシック" charset="0"/>
              <a:cs typeface="ＭＳ Ｐゴシック" charset="0"/>
            </a:endParaRPr>
          </a:p>
        </p:txBody>
      </p:sp>
      <p:sp>
        <p:nvSpPr>
          <p:cNvPr id="123911" name="Text Box 7"/>
          <p:cNvSpPr txBox="1">
            <a:spLocks noChangeArrowheads="1"/>
          </p:cNvSpPr>
          <p:nvPr/>
        </p:nvSpPr>
        <p:spPr bwMode="auto">
          <a:xfrm>
            <a:off x="228600" y="701675"/>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3600">
                <a:solidFill>
                  <a:schemeClr val="tx2"/>
                </a:solidFill>
              </a:rPr>
              <a:t>OLDER</a:t>
            </a:r>
            <a:endParaRPr lang="en-US" sz="1800"/>
          </a:p>
        </p:txBody>
      </p:sp>
      <p:sp>
        <p:nvSpPr>
          <p:cNvPr id="123912" name="Text Box 8"/>
          <p:cNvSpPr txBox="1">
            <a:spLocks noChangeArrowheads="1"/>
          </p:cNvSpPr>
          <p:nvPr/>
        </p:nvSpPr>
        <p:spPr bwMode="auto">
          <a:xfrm>
            <a:off x="3962400" y="701675"/>
            <a:ext cx="1828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3600">
                <a:solidFill>
                  <a:schemeClr val="tx2"/>
                </a:solidFill>
              </a:rPr>
              <a:t>DENSE</a:t>
            </a:r>
            <a:endParaRPr lang="en-US" sz="1800"/>
          </a:p>
        </p:txBody>
      </p:sp>
      <p:sp>
        <p:nvSpPr>
          <p:cNvPr id="2" name="TextBox 1"/>
          <p:cNvSpPr txBox="1"/>
          <p:nvPr/>
        </p:nvSpPr>
        <p:spPr>
          <a:xfrm>
            <a:off x="685800" y="1892300"/>
            <a:ext cx="7848600" cy="523220"/>
          </a:xfrm>
          <a:prstGeom prst="rect">
            <a:avLst/>
          </a:prstGeom>
          <a:noFill/>
        </p:spPr>
        <p:txBody>
          <a:bodyPr wrap="square" rtlCol="0">
            <a:spAutoFit/>
          </a:bodyPr>
          <a:lstStyle/>
          <a:p>
            <a:r>
              <a:rPr lang="en-US" sz="2800" dirty="0" smtClean="0">
                <a:hlinkClick r:id="rId4"/>
              </a:rPr>
              <a:t>Cont-Cont</a:t>
            </a:r>
            <a:r>
              <a:rPr lang="en-US" sz="2800" dirty="0">
                <a:hlinkClick r:id="rId4"/>
              </a:rPr>
              <a:t> </a:t>
            </a:r>
            <a:r>
              <a:rPr lang="en-US" sz="2800" dirty="0" smtClean="0">
                <a:hlinkClick r:id="rId4"/>
              </a:rPr>
              <a:t>Animation</a:t>
            </a:r>
            <a:endParaRPr lang="en-US" sz="2800" dirty="0"/>
          </a:p>
        </p:txBody>
      </p:sp>
    </p:spTree>
    <p:extLst>
      <p:ext uri="{BB962C8B-B14F-4D97-AF65-F5344CB8AC3E}">
        <p14:creationId xmlns:p14="http://schemas.microsoft.com/office/powerpoint/2010/main" val="10156797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3911"/>
                                        </p:tgtEl>
                                        <p:attrNameLst>
                                          <p:attrName>style.visibility</p:attrName>
                                        </p:attrNameLst>
                                      </p:cBhvr>
                                      <p:to>
                                        <p:strVal val="visible"/>
                                      </p:to>
                                    </p:set>
                                    <p:animEffect transition="in" filter="dissolve">
                                      <p:cBhvr>
                                        <p:cTn id="7" dur="500"/>
                                        <p:tgtEl>
                                          <p:spTgt spid="1239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3912"/>
                                        </p:tgtEl>
                                        <p:attrNameLst>
                                          <p:attrName>style.visibility</p:attrName>
                                        </p:attrNameLst>
                                      </p:cBhvr>
                                      <p:to>
                                        <p:strVal val="visible"/>
                                      </p:to>
                                    </p:set>
                                    <p:animEffect transition="in" filter="dissolve">
                                      <p:cBhvr>
                                        <p:cTn id="12" dur="500"/>
                                        <p:tgtEl>
                                          <p:spTgt spid="1239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1" grpId="0"/>
      <p:bldP spid="1239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066800"/>
          </a:xfrm>
          <a:prstGeom prst="rect">
            <a:avLst/>
          </a:prstGeom>
          <a:solidFill>
            <a:schemeClr val="accent4">
              <a:lumMod val="60000"/>
              <a:lumOff val="40000"/>
            </a:schemeClr>
          </a:solid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r>
              <a:rPr lang="en-US" sz="3200" smtClean="0">
                <a:latin typeface="Calibri" charset="0"/>
              </a:rPr>
              <a:t>EXAMPLES OF CONTINENTAL-CONTINENTAL CONVERGENT BOUNDARIES</a:t>
            </a:r>
          </a:p>
        </p:txBody>
      </p:sp>
      <p:pic>
        <p:nvPicPr>
          <p:cNvPr id="114690" name="Picture 4" descr="1192213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62200"/>
            <a:ext cx="6396038"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1" name="Picture 5" descr="himalaya.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70450" y="1077913"/>
            <a:ext cx="4273550" cy="395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rot="5400000" flipH="1" flipV="1">
            <a:off x="6324600" y="3276600"/>
            <a:ext cx="838200" cy="381000"/>
          </a:xfrm>
          <a:prstGeom prst="straightConnector1">
            <a:avLst/>
          </a:prstGeom>
          <a:ln w="7620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5400000">
            <a:off x="7124700" y="1485900"/>
            <a:ext cx="914400" cy="533400"/>
          </a:xfrm>
          <a:prstGeom prst="straightConnector1">
            <a:avLst/>
          </a:prstGeom>
          <a:ln w="7620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14694" name="TextBox 11"/>
          <p:cNvSpPr txBox="1">
            <a:spLocks noChangeArrowheads="1"/>
          </p:cNvSpPr>
          <p:nvPr/>
        </p:nvSpPr>
        <p:spPr bwMode="auto">
          <a:xfrm>
            <a:off x="0" y="1077913"/>
            <a:ext cx="5410200" cy="11906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a:latin typeface="Calibri" charset="0"/>
              </a:rPr>
              <a:t>HIMILAYAN MOUNTAINS  (like MT EVEREST and K2)</a:t>
            </a:r>
          </a:p>
        </p:txBody>
      </p:sp>
      <p:sp>
        <p:nvSpPr>
          <p:cNvPr id="114695" name="TextBox 12"/>
          <p:cNvSpPr txBox="1">
            <a:spLocks noChangeArrowheads="1"/>
          </p:cNvSpPr>
          <p:nvPr/>
        </p:nvSpPr>
        <p:spPr bwMode="auto">
          <a:xfrm>
            <a:off x="5410200" y="5029200"/>
            <a:ext cx="3733800" cy="15541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a:latin typeface="Calibri" charset="0"/>
              </a:rPr>
              <a:t>The 10 highest mountains in the world are found here</a:t>
            </a:r>
          </a:p>
        </p:txBody>
      </p:sp>
      <p:pic>
        <p:nvPicPr>
          <p:cNvPr id="133129" name="Picture 9" descr="image0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6850" y="0"/>
            <a:ext cx="3816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58380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33129"/>
                                        </p:tgtEl>
                                        <p:attrNameLst>
                                          <p:attrName>style.visibility</p:attrName>
                                        </p:attrNameLst>
                                      </p:cBhvr>
                                      <p:to>
                                        <p:strVal val="visible"/>
                                      </p:to>
                                    </p:set>
                                    <p:animEffect transition="in" filter="dissolve">
                                      <p:cBhvr>
                                        <p:cTn id="7" dur="500"/>
                                        <p:tgtEl>
                                          <p:spTgt spid="133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2" descr="Plate%20Boundaries"/>
          <p:cNvPicPr>
            <a:picLocks noChangeAspect="1" noChangeArrowheads="1"/>
          </p:cNvPicPr>
          <p:nvPr/>
        </p:nvPicPr>
        <p:blipFill>
          <a:blip r:embed="rId3">
            <a:extLst>
              <a:ext uri="{28A0092B-C50C-407E-A947-70E740481C1C}">
                <a14:useLocalDpi xmlns:a14="http://schemas.microsoft.com/office/drawing/2010/main" val="0"/>
              </a:ext>
            </a:extLst>
          </a:blip>
          <a:srcRect t="8385"/>
          <a:stretch>
            <a:fillRect/>
          </a:stretch>
        </p:blipFill>
        <p:spPr bwMode="auto">
          <a:xfrm>
            <a:off x="0" y="0"/>
            <a:ext cx="9144000" cy="685800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16738" name="Freeform 3"/>
          <p:cNvSpPr>
            <a:spLocks/>
          </p:cNvSpPr>
          <p:nvPr/>
        </p:nvSpPr>
        <p:spPr bwMode="auto">
          <a:xfrm>
            <a:off x="14288" y="1322388"/>
            <a:ext cx="635000" cy="322262"/>
          </a:xfrm>
          <a:custGeom>
            <a:avLst/>
            <a:gdLst>
              <a:gd name="T0" fmla="*/ 0 w 400"/>
              <a:gd name="T1" fmla="*/ 2147483647 h 203"/>
              <a:gd name="T2" fmla="*/ 2147483647 w 400"/>
              <a:gd name="T3" fmla="*/ 2147483647 h 203"/>
              <a:gd name="T4" fmla="*/ 2147483647 w 400"/>
              <a:gd name="T5" fmla="*/ 2147483647 h 203"/>
              <a:gd name="T6" fmla="*/ 2147483647 w 400"/>
              <a:gd name="T7" fmla="*/ 2147483647 h 2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203">
                <a:moveTo>
                  <a:pt x="0" y="203"/>
                </a:moveTo>
                <a:cubicBezTo>
                  <a:pt x="45" y="197"/>
                  <a:pt x="168" y="185"/>
                  <a:pt x="209" y="158"/>
                </a:cubicBezTo>
                <a:cubicBezTo>
                  <a:pt x="268" y="118"/>
                  <a:pt x="322" y="70"/>
                  <a:pt x="382" y="31"/>
                </a:cubicBezTo>
                <a:cubicBezTo>
                  <a:pt x="391" y="0"/>
                  <a:pt x="381" y="3"/>
                  <a:pt x="400" y="3"/>
                </a:cubicBezTo>
              </a:path>
            </a:pathLst>
          </a:custGeom>
          <a:noFill/>
          <a:ln w="7620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39" name="Freeform 4"/>
          <p:cNvSpPr>
            <a:spLocks/>
          </p:cNvSpPr>
          <p:nvPr/>
        </p:nvSpPr>
        <p:spPr bwMode="auto">
          <a:xfrm>
            <a:off x="952500" y="1616075"/>
            <a:ext cx="247650" cy="419100"/>
          </a:xfrm>
          <a:custGeom>
            <a:avLst/>
            <a:gdLst>
              <a:gd name="T0" fmla="*/ 0 w 156"/>
              <a:gd name="T1" fmla="*/ 0 h 264"/>
              <a:gd name="T2" fmla="*/ 2147483647 w 156"/>
              <a:gd name="T3" fmla="*/ 2147483647 h 264"/>
              <a:gd name="T4" fmla="*/ 2147483647 w 156"/>
              <a:gd name="T5" fmla="*/ 2147483647 h 264"/>
              <a:gd name="T6" fmla="*/ 2147483647 w 156"/>
              <a:gd name="T7" fmla="*/ 2147483647 h 264"/>
              <a:gd name="T8" fmla="*/ 2147483647 w 156"/>
              <a:gd name="T9" fmla="*/ 2147483647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264">
                <a:moveTo>
                  <a:pt x="0" y="0"/>
                </a:moveTo>
                <a:cubicBezTo>
                  <a:pt x="17" y="26"/>
                  <a:pt x="33" y="50"/>
                  <a:pt x="64" y="64"/>
                </a:cubicBezTo>
                <a:cubicBezTo>
                  <a:pt x="81" y="71"/>
                  <a:pt x="118" y="82"/>
                  <a:pt x="118" y="82"/>
                </a:cubicBezTo>
                <a:cubicBezTo>
                  <a:pt x="156" y="139"/>
                  <a:pt x="147" y="198"/>
                  <a:pt x="91" y="236"/>
                </a:cubicBezTo>
                <a:cubicBezTo>
                  <a:pt x="88" y="245"/>
                  <a:pt x="82" y="264"/>
                  <a:pt x="82" y="264"/>
                </a:cubicBezTo>
              </a:path>
            </a:pathLst>
          </a:custGeom>
          <a:noFill/>
          <a:ln w="5715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0" name="Freeform 5"/>
          <p:cNvSpPr>
            <a:spLocks/>
          </p:cNvSpPr>
          <p:nvPr/>
        </p:nvSpPr>
        <p:spPr bwMode="auto">
          <a:xfrm>
            <a:off x="2170113" y="3189288"/>
            <a:ext cx="312737" cy="1717675"/>
          </a:xfrm>
          <a:custGeom>
            <a:avLst/>
            <a:gdLst>
              <a:gd name="T0" fmla="*/ 2147483647 w 197"/>
              <a:gd name="T1" fmla="*/ 0 h 1082"/>
              <a:gd name="T2" fmla="*/ 2147483647 w 197"/>
              <a:gd name="T3" fmla="*/ 2147483647 h 1082"/>
              <a:gd name="T4" fmla="*/ 2147483647 w 197"/>
              <a:gd name="T5" fmla="*/ 2147483647 h 1082"/>
              <a:gd name="T6" fmla="*/ 2147483647 w 197"/>
              <a:gd name="T7" fmla="*/ 2147483647 h 1082"/>
              <a:gd name="T8" fmla="*/ 2147483647 w 197"/>
              <a:gd name="T9" fmla="*/ 2147483647 h 1082"/>
              <a:gd name="T10" fmla="*/ 2147483647 w 197"/>
              <a:gd name="T11" fmla="*/ 2147483647 h 1082"/>
              <a:gd name="T12" fmla="*/ 2147483647 w 197"/>
              <a:gd name="T13" fmla="*/ 2147483647 h 10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 h="1082">
                <a:moveTo>
                  <a:pt x="42" y="0"/>
                </a:moveTo>
                <a:cubicBezTo>
                  <a:pt x="19" y="112"/>
                  <a:pt x="0" y="231"/>
                  <a:pt x="87" y="318"/>
                </a:cubicBezTo>
                <a:cubicBezTo>
                  <a:pt x="104" y="363"/>
                  <a:pt x="133" y="389"/>
                  <a:pt x="160" y="427"/>
                </a:cubicBezTo>
                <a:cubicBezTo>
                  <a:pt x="178" y="453"/>
                  <a:pt x="185" y="488"/>
                  <a:pt x="197" y="518"/>
                </a:cubicBezTo>
                <a:cubicBezTo>
                  <a:pt x="193" y="645"/>
                  <a:pt x="192" y="772"/>
                  <a:pt x="187" y="900"/>
                </a:cubicBezTo>
                <a:cubicBezTo>
                  <a:pt x="184" y="945"/>
                  <a:pt x="174" y="990"/>
                  <a:pt x="169" y="1036"/>
                </a:cubicBezTo>
                <a:cubicBezTo>
                  <a:pt x="166" y="1051"/>
                  <a:pt x="160" y="1082"/>
                  <a:pt x="160" y="1082"/>
                </a:cubicBezTo>
              </a:path>
            </a:pathLst>
          </a:custGeom>
          <a:noFill/>
          <a:ln w="5715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1" name="Freeform 6"/>
          <p:cNvSpPr>
            <a:spLocks/>
          </p:cNvSpPr>
          <p:nvPr/>
        </p:nvSpPr>
        <p:spPr bwMode="auto">
          <a:xfrm>
            <a:off x="7648575" y="1385888"/>
            <a:ext cx="952500" cy="1095375"/>
          </a:xfrm>
          <a:custGeom>
            <a:avLst/>
            <a:gdLst>
              <a:gd name="T0" fmla="*/ 2147483647 w 600"/>
              <a:gd name="T1" fmla="*/ 0 h 690"/>
              <a:gd name="T2" fmla="*/ 2147483647 w 600"/>
              <a:gd name="T3" fmla="*/ 2147483647 h 690"/>
              <a:gd name="T4" fmla="*/ 2147483647 w 600"/>
              <a:gd name="T5" fmla="*/ 2147483647 h 690"/>
              <a:gd name="T6" fmla="*/ 2147483647 w 600"/>
              <a:gd name="T7" fmla="*/ 2147483647 h 690"/>
              <a:gd name="T8" fmla="*/ 2147483647 w 600"/>
              <a:gd name="T9" fmla="*/ 2147483647 h 690"/>
              <a:gd name="T10" fmla="*/ 2147483647 w 600"/>
              <a:gd name="T11" fmla="*/ 2147483647 h 690"/>
              <a:gd name="T12" fmla="*/ 2147483647 w 600"/>
              <a:gd name="T13" fmla="*/ 2147483647 h 690"/>
              <a:gd name="T14" fmla="*/ 2147483647 w 600"/>
              <a:gd name="T15" fmla="*/ 2147483647 h 690"/>
              <a:gd name="T16" fmla="*/ 2147483647 w 600"/>
              <a:gd name="T17" fmla="*/ 2147483647 h 690"/>
              <a:gd name="T18" fmla="*/ 2147483647 w 600"/>
              <a:gd name="T19" fmla="*/ 2147483647 h 690"/>
              <a:gd name="T20" fmla="*/ 2147483647 w 600"/>
              <a:gd name="T21" fmla="*/ 2147483647 h 690"/>
              <a:gd name="T22" fmla="*/ 2147483647 w 600"/>
              <a:gd name="T23" fmla="*/ 2147483647 h 690"/>
              <a:gd name="T24" fmla="*/ 2147483647 w 600"/>
              <a:gd name="T25" fmla="*/ 2147483647 h 690"/>
              <a:gd name="T26" fmla="*/ 2147483647 w 600"/>
              <a:gd name="T27" fmla="*/ 2147483647 h 690"/>
              <a:gd name="T28" fmla="*/ 2147483647 w 600"/>
              <a:gd name="T29" fmla="*/ 2147483647 h 690"/>
              <a:gd name="T30" fmla="*/ 2147483647 w 600"/>
              <a:gd name="T31" fmla="*/ 2147483647 h 690"/>
              <a:gd name="T32" fmla="*/ 0 w 600"/>
              <a:gd name="T33" fmla="*/ 2147483647 h 6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0" h="690">
                <a:moveTo>
                  <a:pt x="600" y="0"/>
                </a:moveTo>
                <a:cubicBezTo>
                  <a:pt x="591" y="27"/>
                  <a:pt x="588" y="57"/>
                  <a:pt x="573" y="81"/>
                </a:cubicBezTo>
                <a:cubicBezTo>
                  <a:pt x="555" y="108"/>
                  <a:pt x="554" y="106"/>
                  <a:pt x="545" y="136"/>
                </a:cubicBezTo>
                <a:cubicBezTo>
                  <a:pt x="532" y="177"/>
                  <a:pt x="537" y="193"/>
                  <a:pt x="500" y="218"/>
                </a:cubicBezTo>
                <a:cubicBezTo>
                  <a:pt x="494" y="227"/>
                  <a:pt x="489" y="237"/>
                  <a:pt x="482" y="245"/>
                </a:cubicBezTo>
                <a:cubicBezTo>
                  <a:pt x="474" y="252"/>
                  <a:pt x="461" y="254"/>
                  <a:pt x="455" y="263"/>
                </a:cubicBezTo>
                <a:cubicBezTo>
                  <a:pt x="448" y="270"/>
                  <a:pt x="453" y="285"/>
                  <a:pt x="445" y="291"/>
                </a:cubicBezTo>
                <a:cubicBezTo>
                  <a:pt x="429" y="302"/>
                  <a:pt x="391" y="309"/>
                  <a:pt x="391" y="309"/>
                </a:cubicBezTo>
                <a:cubicBezTo>
                  <a:pt x="385" y="318"/>
                  <a:pt x="377" y="326"/>
                  <a:pt x="373" y="336"/>
                </a:cubicBezTo>
                <a:cubicBezTo>
                  <a:pt x="368" y="344"/>
                  <a:pt x="369" y="354"/>
                  <a:pt x="364" y="363"/>
                </a:cubicBezTo>
                <a:cubicBezTo>
                  <a:pt x="350" y="384"/>
                  <a:pt x="320" y="404"/>
                  <a:pt x="300" y="418"/>
                </a:cubicBezTo>
                <a:cubicBezTo>
                  <a:pt x="291" y="431"/>
                  <a:pt x="243" y="504"/>
                  <a:pt x="227" y="518"/>
                </a:cubicBezTo>
                <a:cubicBezTo>
                  <a:pt x="219" y="524"/>
                  <a:pt x="208" y="522"/>
                  <a:pt x="200" y="527"/>
                </a:cubicBezTo>
                <a:cubicBezTo>
                  <a:pt x="180" y="537"/>
                  <a:pt x="163" y="550"/>
                  <a:pt x="145" y="563"/>
                </a:cubicBezTo>
                <a:cubicBezTo>
                  <a:pt x="135" y="568"/>
                  <a:pt x="118" y="581"/>
                  <a:pt x="118" y="581"/>
                </a:cubicBezTo>
                <a:cubicBezTo>
                  <a:pt x="115" y="590"/>
                  <a:pt x="115" y="602"/>
                  <a:pt x="109" y="609"/>
                </a:cubicBezTo>
                <a:cubicBezTo>
                  <a:pt x="78" y="640"/>
                  <a:pt x="31" y="658"/>
                  <a:pt x="0" y="690"/>
                </a:cubicBezTo>
              </a:path>
            </a:pathLst>
          </a:custGeom>
          <a:noFill/>
          <a:ln w="5715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2" name="Freeform 7"/>
          <p:cNvSpPr>
            <a:spLocks/>
          </p:cNvSpPr>
          <p:nvPr/>
        </p:nvSpPr>
        <p:spPr bwMode="auto">
          <a:xfrm>
            <a:off x="7778750" y="2063750"/>
            <a:ext cx="403225" cy="836613"/>
          </a:xfrm>
          <a:custGeom>
            <a:avLst/>
            <a:gdLst>
              <a:gd name="T0" fmla="*/ 2147483647 w 254"/>
              <a:gd name="T1" fmla="*/ 0 h 527"/>
              <a:gd name="T2" fmla="*/ 2147483647 w 254"/>
              <a:gd name="T3" fmla="*/ 2147483647 h 527"/>
              <a:gd name="T4" fmla="*/ 2147483647 w 254"/>
              <a:gd name="T5" fmla="*/ 2147483647 h 527"/>
              <a:gd name="T6" fmla="*/ 2147483647 w 254"/>
              <a:gd name="T7" fmla="*/ 2147483647 h 527"/>
              <a:gd name="T8" fmla="*/ 2147483647 w 254"/>
              <a:gd name="T9" fmla="*/ 2147483647 h 527"/>
              <a:gd name="T10" fmla="*/ 2147483647 w 254"/>
              <a:gd name="T11" fmla="*/ 2147483647 h 527"/>
              <a:gd name="T12" fmla="*/ 2147483647 w 254"/>
              <a:gd name="T13" fmla="*/ 2147483647 h 527"/>
              <a:gd name="T14" fmla="*/ 2147483647 w 254"/>
              <a:gd name="T15" fmla="*/ 2147483647 h 527"/>
              <a:gd name="T16" fmla="*/ 0 w 254"/>
              <a:gd name="T17" fmla="*/ 2147483647 h 5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4" h="527">
                <a:moveTo>
                  <a:pt x="218" y="0"/>
                </a:moveTo>
                <a:cubicBezTo>
                  <a:pt x="224" y="18"/>
                  <a:pt x="230" y="35"/>
                  <a:pt x="236" y="54"/>
                </a:cubicBezTo>
                <a:cubicBezTo>
                  <a:pt x="239" y="63"/>
                  <a:pt x="241" y="72"/>
                  <a:pt x="245" y="82"/>
                </a:cubicBezTo>
                <a:cubicBezTo>
                  <a:pt x="247" y="91"/>
                  <a:pt x="254" y="109"/>
                  <a:pt x="254" y="109"/>
                </a:cubicBezTo>
                <a:cubicBezTo>
                  <a:pt x="251" y="172"/>
                  <a:pt x="250" y="236"/>
                  <a:pt x="245" y="300"/>
                </a:cubicBezTo>
                <a:cubicBezTo>
                  <a:pt x="242" y="331"/>
                  <a:pt x="228" y="329"/>
                  <a:pt x="209" y="354"/>
                </a:cubicBezTo>
                <a:cubicBezTo>
                  <a:pt x="152" y="422"/>
                  <a:pt x="222" y="343"/>
                  <a:pt x="182" y="409"/>
                </a:cubicBezTo>
                <a:cubicBezTo>
                  <a:pt x="167" y="432"/>
                  <a:pt x="98" y="456"/>
                  <a:pt x="73" y="473"/>
                </a:cubicBezTo>
                <a:cubicBezTo>
                  <a:pt x="42" y="493"/>
                  <a:pt x="43" y="527"/>
                  <a:pt x="0" y="527"/>
                </a:cubicBezTo>
              </a:path>
            </a:pathLst>
          </a:custGeom>
          <a:noFill/>
          <a:ln w="5715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3" name="Line 8"/>
          <p:cNvSpPr>
            <a:spLocks noChangeShapeType="1"/>
          </p:cNvSpPr>
          <p:nvPr/>
        </p:nvSpPr>
        <p:spPr bwMode="auto">
          <a:xfrm>
            <a:off x="3429000" y="6172200"/>
            <a:ext cx="685800" cy="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6744" name="Freeform 9"/>
          <p:cNvSpPr>
            <a:spLocks/>
          </p:cNvSpPr>
          <p:nvPr/>
        </p:nvSpPr>
        <p:spPr bwMode="auto">
          <a:xfrm>
            <a:off x="1068388" y="2078038"/>
            <a:ext cx="433387" cy="561975"/>
          </a:xfrm>
          <a:custGeom>
            <a:avLst/>
            <a:gdLst>
              <a:gd name="T0" fmla="*/ 0 w 273"/>
              <a:gd name="T1" fmla="*/ 0 h 354"/>
              <a:gd name="T2" fmla="*/ 2147483647 w 273"/>
              <a:gd name="T3" fmla="*/ 2147483647 h 354"/>
              <a:gd name="T4" fmla="*/ 2147483647 w 273"/>
              <a:gd name="T5" fmla="*/ 2147483647 h 354"/>
              <a:gd name="T6" fmla="*/ 2147483647 w 273"/>
              <a:gd name="T7" fmla="*/ 2147483647 h 354"/>
              <a:gd name="T8" fmla="*/ 2147483647 w 273"/>
              <a:gd name="T9" fmla="*/ 2147483647 h 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3" h="354">
                <a:moveTo>
                  <a:pt x="0" y="0"/>
                </a:moveTo>
                <a:cubicBezTo>
                  <a:pt x="39" y="26"/>
                  <a:pt x="78" y="55"/>
                  <a:pt x="118" y="82"/>
                </a:cubicBezTo>
                <a:cubicBezTo>
                  <a:pt x="127" y="88"/>
                  <a:pt x="134" y="96"/>
                  <a:pt x="145" y="100"/>
                </a:cubicBezTo>
                <a:cubicBezTo>
                  <a:pt x="163" y="106"/>
                  <a:pt x="200" y="118"/>
                  <a:pt x="200" y="118"/>
                </a:cubicBezTo>
                <a:cubicBezTo>
                  <a:pt x="273" y="191"/>
                  <a:pt x="245" y="229"/>
                  <a:pt x="245" y="354"/>
                </a:cubicBezTo>
              </a:path>
            </a:pathLst>
          </a:custGeom>
          <a:noFill/>
          <a:ln w="57150" cmpd="sng">
            <a:solidFill>
              <a:schemeClr val="hlink"/>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5" name="Freeform 10"/>
          <p:cNvSpPr>
            <a:spLocks/>
          </p:cNvSpPr>
          <p:nvPr/>
        </p:nvSpPr>
        <p:spPr bwMode="auto">
          <a:xfrm>
            <a:off x="6205538" y="2058988"/>
            <a:ext cx="750887" cy="354012"/>
          </a:xfrm>
          <a:custGeom>
            <a:avLst/>
            <a:gdLst>
              <a:gd name="T0" fmla="*/ 0 w 473"/>
              <a:gd name="T1" fmla="*/ 2147483647 h 223"/>
              <a:gd name="T2" fmla="*/ 2147483647 w 473"/>
              <a:gd name="T3" fmla="*/ 2147483647 h 223"/>
              <a:gd name="T4" fmla="*/ 2147483647 w 473"/>
              <a:gd name="T5" fmla="*/ 2147483647 h 223"/>
              <a:gd name="T6" fmla="*/ 2147483647 w 473"/>
              <a:gd name="T7" fmla="*/ 2147483647 h 223"/>
              <a:gd name="T8" fmla="*/ 2147483647 w 473"/>
              <a:gd name="T9" fmla="*/ 2147483647 h 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3" h="223">
                <a:moveTo>
                  <a:pt x="0" y="21"/>
                </a:moveTo>
                <a:cubicBezTo>
                  <a:pt x="62" y="0"/>
                  <a:pt x="130" y="18"/>
                  <a:pt x="191" y="39"/>
                </a:cubicBezTo>
                <a:cubicBezTo>
                  <a:pt x="220" y="83"/>
                  <a:pt x="257" y="117"/>
                  <a:pt x="309" y="130"/>
                </a:cubicBezTo>
                <a:cubicBezTo>
                  <a:pt x="331" y="163"/>
                  <a:pt x="343" y="217"/>
                  <a:pt x="391" y="221"/>
                </a:cubicBezTo>
                <a:cubicBezTo>
                  <a:pt x="418" y="223"/>
                  <a:pt x="445" y="221"/>
                  <a:pt x="473" y="221"/>
                </a:cubicBezTo>
              </a:path>
            </a:pathLst>
          </a:custGeom>
          <a:noFill/>
          <a:ln w="57150" cmpd="sng">
            <a:solidFill>
              <a:srgbClr val="BF0912"/>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6" name="Freeform 11"/>
          <p:cNvSpPr>
            <a:spLocks/>
          </p:cNvSpPr>
          <p:nvPr/>
        </p:nvSpPr>
        <p:spPr bwMode="auto">
          <a:xfrm>
            <a:off x="5065713" y="2006600"/>
            <a:ext cx="706437" cy="865188"/>
          </a:xfrm>
          <a:custGeom>
            <a:avLst/>
            <a:gdLst>
              <a:gd name="T0" fmla="*/ 0 w 445"/>
              <a:gd name="T1" fmla="*/ 0 h 545"/>
              <a:gd name="T2" fmla="*/ 2147483647 w 445"/>
              <a:gd name="T3" fmla="*/ 2147483647 h 545"/>
              <a:gd name="T4" fmla="*/ 2147483647 w 445"/>
              <a:gd name="T5" fmla="*/ 2147483647 h 545"/>
              <a:gd name="T6" fmla="*/ 2147483647 w 445"/>
              <a:gd name="T7" fmla="*/ 2147483647 h 545"/>
              <a:gd name="T8" fmla="*/ 2147483647 w 445"/>
              <a:gd name="T9" fmla="*/ 2147483647 h 545"/>
              <a:gd name="T10" fmla="*/ 2147483647 w 445"/>
              <a:gd name="T11" fmla="*/ 2147483647 h 545"/>
              <a:gd name="T12" fmla="*/ 2147483647 w 445"/>
              <a:gd name="T13" fmla="*/ 2147483647 h 5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5" h="545">
                <a:moveTo>
                  <a:pt x="0" y="0"/>
                </a:moveTo>
                <a:cubicBezTo>
                  <a:pt x="8" y="60"/>
                  <a:pt x="17" y="124"/>
                  <a:pt x="82" y="145"/>
                </a:cubicBezTo>
                <a:cubicBezTo>
                  <a:pt x="117" y="198"/>
                  <a:pt x="117" y="274"/>
                  <a:pt x="136" y="336"/>
                </a:cubicBezTo>
                <a:cubicBezTo>
                  <a:pt x="141" y="354"/>
                  <a:pt x="143" y="374"/>
                  <a:pt x="154" y="390"/>
                </a:cubicBezTo>
                <a:cubicBezTo>
                  <a:pt x="166" y="408"/>
                  <a:pt x="191" y="445"/>
                  <a:pt x="191" y="445"/>
                </a:cubicBezTo>
                <a:cubicBezTo>
                  <a:pt x="206" y="505"/>
                  <a:pt x="225" y="489"/>
                  <a:pt x="291" y="499"/>
                </a:cubicBezTo>
                <a:cubicBezTo>
                  <a:pt x="333" y="514"/>
                  <a:pt x="401" y="545"/>
                  <a:pt x="445" y="545"/>
                </a:cubicBezTo>
              </a:path>
            </a:pathLst>
          </a:custGeom>
          <a:noFill/>
          <a:ln w="57150" cmpd="sng">
            <a:solidFill>
              <a:srgbClr val="01BF04"/>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7" name="Freeform 12"/>
          <p:cNvSpPr>
            <a:spLocks/>
          </p:cNvSpPr>
          <p:nvPr/>
        </p:nvSpPr>
        <p:spPr bwMode="auto">
          <a:xfrm>
            <a:off x="3425825" y="288925"/>
            <a:ext cx="774700" cy="5267325"/>
          </a:xfrm>
          <a:custGeom>
            <a:avLst/>
            <a:gdLst>
              <a:gd name="T0" fmla="*/ 2147483647 w 488"/>
              <a:gd name="T1" fmla="*/ 0 h 3318"/>
              <a:gd name="T2" fmla="*/ 2147483647 w 488"/>
              <a:gd name="T3" fmla="*/ 2147483647 h 3318"/>
              <a:gd name="T4" fmla="*/ 2147483647 w 488"/>
              <a:gd name="T5" fmla="*/ 2147483647 h 3318"/>
              <a:gd name="T6" fmla="*/ 2147483647 w 488"/>
              <a:gd name="T7" fmla="*/ 2147483647 h 3318"/>
              <a:gd name="T8" fmla="*/ 2147483647 w 488"/>
              <a:gd name="T9" fmla="*/ 2147483647 h 3318"/>
              <a:gd name="T10" fmla="*/ 2147483647 w 488"/>
              <a:gd name="T11" fmla="*/ 2147483647 h 3318"/>
              <a:gd name="T12" fmla="*/ 2147483647 w 488"/>
              <a:gd name="T13" fmla="*/ 2147483647 h 3318"/>
              <a:gd name="T14" fmla="*/ 2147483647 w 488"/>
              <a:gd name="T15" fmla="*/ 2147483647 h 3318"/>
              <a:gd name="T16" fmla="*/ 2147483647 w 488"/>
              <a:gd name="T17" fmla="*/ 2147483647 h 3318"/>
              <a:gd name="T18" fmla="*/ 2147483647 w 488"/>
              <a:gd name="T19" fmla="*/ 2147483647 h 3318"/>
              <a:gd name="T20" fmla="*/ 2147483647 w 488"/>
              <a:gd name="T21" fmla="*/ 2147483647 h 3318"/>
              <a:gd name="T22" fmla="*/ 2147483647 w 488"/>
              <a:gd name="T23" fmla="*/ 2147483647 h 3318"/>
              <a:gd name="T24" fmla="*/ 2147483647 w 488"/>
              <a:gd name="T25" fmla="*/ 2147483647 h 3318"/>
              <a:gd name="T26" fmla="*/ 2147483647 w 488"/>
              <a:gd name="T27" fmla="*/ 2147483647 h 3318"/>
              <a:gd name="T28" fmla="*/ 2147483647 w 488"/>
              <a:gd name="T29" fmla="*/ 2147483647 h 3318"/>
              <a:gd name="T30" fmla="*/ 2147483647 w 488"/>
              <a:gd name="T31" fmla="*/ 2147483647 h 3318"/>
              <a:gd name="T32" fmla="*/ 2147483647 w 488"/>
              <a:gd name="T33" fmla="*/ 2147483647 h 3318"/>
              <a:gd name="T34" fmla="*/ 2147483647 w 488"/>
              <a:gd name="T35" fmla="*/ 2147483647 h 3318"/>
              <a:gd name="T36" fmla="*/ 2147483647 w 488"/>
              <a:gd name="T37" fmla="*/ 2147483647 h 3318"/>
              <a:gd name="T38" fmla="*/ 2147483647 w 488"/>
              <a:gd name="T39" fmla="*/ 2147483647 h 3318"/>
              <a:gd name="T40" fmla="*/ 2147483647 w 488"/>
              <a:gd name="T41" fmla="*/ 2147483647 h 3318"/>
              <a:gd name="T42" fmla="*/ 2147483647 w 488"/>
              <a:gd name="T43" fmla="*/ 2147483647 h 3318"/>
              <a:gd name="T44" fmla="*/ 2147483647 w 488"/>
              <a:gd name="T45" fmla="*/ 2147483647 h 3318"/>
              <a:gd name="T46" fmla="*/ 2147483647 w 488"/>
              <a:gd name="T47" fmla="*/ 2147483647 h 3318"/>
              <a:gd name="T48" fmla="*/ 2147483647 w 488"/>
              <a:gd name="T49" fmla="*/ 2147483647 h 3318"/>
              <a:gd name="T50" fmla="*/ 2147483647 w 488"/>
              <a:gd name="T51" fmla="*/ 2147483647 h 3318"/>
              <a:gd name="T52" fmla="*/ 2147483647 w 488"/>
              <a:gd name="T53" fmla="*/ 2147483647 h 3318"/>
              <a:gd name="T54" fmla="*/ 2147483647 w 488"/>
              <a:gd name="T55" fmla="*/ 2147483647 h 3318"/>
              <a:gd name="T56" fmla="*/ 2147483647 w 488"/>
              <a:gd name="T57" fmla="*/ 2147483647 h 3318"/>
              <a:gd name="T58" fmla="*/ 2147483647 w 488"/>
              <a:gd name="T59" fmla="*/ 2147483647 h 3318"/>
              <a:gd name="T60" fmla="*/ 2147483647 w 488"/>
              <a:gd name="T61" fmla="*/ 2147483647 h 3318"/>
              <a:gd name="T62" fmla="*/ 2147483647 w 488"/>
              <a:gd name="T63" fmla="*/ 2147483647 h 3318"/>
              <a:gd name="T64" fmla="*/ 2147483647 w 488"/>
              <a:gd name="T65" fmla="*/ 2147483647 h 3318"/>
              <a:gd name="T66" fmla="*/ 2147483647 w 488"/>
              <a:gd name="T67" fmla="*/ 2147483647 h 3318"/>
              <a:gd name="T68" fmla="*/ 2147483647 w 488"/>
              <a:gd name="T69" fmla="*/ 2147483647 h 3318"/>
              <a:gd name="T70" fmla="*/ 2147483647 w 488"/>
              <a:gd name="T71" fmla="*/ 2147483647 h 33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88" h="3318">
                <a:moveTo>
                  <a:pt x="478" y="0"/>
                </a:moveTo>
                <a:cubicBezTo>
                  <a:pt x="465" y="111"/>
                  <a:pt x="488" y="72"/>
                  <a:pt x="406" y="100"/>
                </a:cubicBezTo>
                <a:cubicBezTo>
                  <a:pt x="394" y="143"/>
                  <a:pt x="402" y="157"/>
                  <a:pt x="360" y="173"/>
                </a:cubicBezTo>
                <a:cubicBezTo>
                  <a:pt x="346" y="214"/>
                  <a:pt x="332" y="203"/>
                  <a:pt x="296" y="227"/>
                </a:cubicBezTo>
                <a:cubicBezTo>
                  <a:pt x="309" y="289"/>
                  <a:pt x="330" y="412"/>
                  <a:pt x="260" y="436"/>
                </a:cubicBezTo>
                <a:cubicBezTo>
                  <a:pt x="248" y="452"/>
                  <a:pt x="245" y="474"/>
                  <a:pt x="233" y="491"/>
                </a:cubicBezTo>
                <a:cubicBezTo>
                  <a:pt x="220" y="508"/>
                  <a:pt x="187" y="536"/>
                  <a:pt x="187" y="536"/>
                </a:cubicBezTo>
                <a:cubicBezTo>
                  <a:pt x="170" y="585"/>
                  <a:pt x="149" y="622"/>
                  <a:pt x="133" y="672"/>
                </a:cubicBezTo>
                <a:cubicBezTo>
                  <a:pt x="117" y="720"/>
                  <a:pt x="107" y="812"/>
                  <a:pt x="69" y="845"/>
                </a:cubicBezTo>
                <a:cubicBezTo>
                  <a:pt x="58" y="853"/>
                  <a:pt x="45" y="857"/>
                  <a:pt x="33" y="863"/>
                </a:cubicBezTo>
                <a:cubicBezTo>
                  <a:pt x="18" y="877"/>
                  <a:pt x="0" y="885"/>
                  <a:pt x="24" y="909"/>
                </a:cubicBezTo>
                <a:cubicBezTo>
                  <a:pt x="39" y="924"/>
                  <a:pt x="78" y="945"/>
                  <a:pt x="78" y="945"/>
                </a:cubicBezTo>
                <a:cubicBezTo>
                  <a:pt x="98" y="1030"/>
                  <a:pt x="103" y="1034"/>
                  <a:pt x="78" y="1172"/>
                </a:cubicBezTo>
                <a:cubicBezTo>
                  <a:pt x="74" y="1193"/>
                  <a:pt x="42" y="1227"/>
                  <a:pt x="42" y="1227"/>
                </a:cubicBezTo>
                <a:cubicBezTo>
                  <a:pt x="13" y="1340"/>
                  <a:pt x="28" y="1267"/>
                  <a:pt x="42" y="1509"/>
                </a:cubicBezTo>
                <a:cubicBezTo>
                  <a:pt x="46" y="1583"/>
                  <a:pt x="36" y="1565"/>
                  <a:pt x="69" y="1600"/>
                </a:cubicBezTo>
                <a:cubicBezTo>
                  <a:pt x="75" y="1618"/>
                  <a:pt x="81" y="1636"/>
                  <a:pt x="87" y="1654"/>
                </a:cubicBezTo>
                <a:cubicBezTo>
                  <a:pt x="90" y="1663"/>
                  <a:pt x="89" y="1674"/>
                  <a:pt x="96" y="1681"/>
                </a:cubicBezTo>
                <a:cubicBezTo>
                  <a:pt x="111" y="1696"/>
                  <a:pt x="123" y="1706"/>
                  <a:pt x="133" y="1727"/>
                </a:cubicBezTo>
                <a:cubicBezTo>
                  <a:pt x="164" y="1798"/>
                  <a:pt x="172" y="1882"/>
                  <a:pt x="224" y="1945"/>
                </a:cubicBezTo>
                <a:cubicBezTo>
                  <a:pt x="240" y="1964"/>
                  <a:pt x="286" y="2005"/>
                  <a:pt x="306" y="2009"/>
                </a:cubicBezTo>
                <a:cubicBezTo>
                  <a:pt x="336" y="2015"/>
                  <a:pt x="396" y="2027"/>
                  <a:pt x="396" y="2027"/>
                </a:cubicBezTo>
                <a:cubicBezTo>
                  <a:pt x="426" y="2056"/>
                  <a:pt x="432" y="2096"/>
                  <a:pt x="442" y="2136"/>
                </a:cubicBezTo>
                <a:cubicBezTo>
                  <a:pt x="439" y="2193"/>
                  <a:pt x="438" y="2251"/>
                  <a:pt x="433" y="2309"/>
                </a:cubicBezTo>
                <a:cubicBezTo>
                  <a:pt x="430" y="2338"/>
                  <a:pt x="405" y="2362"/>
                  <a:pt x="396" y="2390"/>
                </a:cubicBezTo>
                <a:cubicBezTo>
                  <a:pt x="383" y="2426"/>
                  <a:pt x="377" y="2471"/>
                  <a:pt x="351" y="2500"/>
                </a:cubicBezTo>
                <a:cubicBezTo>
                  <a:pt x="342" y="2527"/>
                  <a:pt x="332" y="2553"/>
                  <a:pt x="324" y="2581"/>
                </a:cubicBezTo>
                <a:cubicBezTo>
                  <a:pt x="320" y="2590"/>
                  <a:pt x="315" y="2609"/>
                  <a:pt x="315" y="2609"/>
                </a:cubicBezTo>
                <a:cubicBezTo>
                  <a:pt x="322" y="2648"/>
                  <a:pt x="324" y="2671"/>
                  <a:pt x="351" y="2700"/>
                </a:cubicBezTo>
                <a:cubicBezTo>
                  <a:pt x="364" y="2740"/>
                  <a:pt x="383" y="2777"/>
                  <a:pt x="396" y="2818"/>
                </a:cubicBezTo>
                <a:cubicBezTo>
                  <a:pt x="401" y="2868"/>
                  <a:pt x="415" y="2981"/>
                  <a:pt x="415" y="3027"/>
                </a:cubicBezTo>
                <a:cubicBezTo>
                  <a:pt x="415" y="3045"/>
                  <a:pt x="410" y="3063"/>
                  <a:pt x="406" y="3081"/>
                </a:cubicBezTo>
                <a:cubicBezTo>
                  <a:pt x="401" y="3099"/>
                  <a:pt x="387" y="3136"/>
                  <a:pt x="387" y="3136"/>
                </a:cubicBezTo>
                <a:cubicBezTo>
                  <a:pt x="390" y="3163"/>
                  <a:pt x="388" y="3191"/>
                  <a:pt x="396" y="3218"/>
                </a:cubicBezTo>
                <a:cubicBezTo>
                  <a:pt x="398" y="3226"/>
                  <a:pt x="409" y="3229"/>
                  <a:pt x="415" y="3236"/>
                </a:cubicBezTo>
                <a:cubicBezTo>
                  <a:pt x="422" y="3245"/>
                  <a:pt x="460" y="3309"/>
                  <a:pt x="460" y="3318"/>
                </a:cubicBezTo>
              </a:path>
            </a:pathLst>
          </a:custGeom>
          <a:noFill/>
          <a:ln w="57150" cmpd="sng">
            <a:solidFill>
              <a:srgbClr val="01BF04"/>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116748" name="Line 13"/>
          <p:cNvSpPr>
            <a:spLocks noChangeShapeType="1"/>
          </p:cNvSpPr>
          <p:nvPr/>
        </p:nvSpPr>
        <p:spPr bwMode="auto">
          <a:xfrm>
            <a:off x="3425825" y="5943600"/>
            <a:ext cx="774700" cy="0"/>
          </a:xfrm>
          <a:prstGeom prst="line">
            <a:avLst/>
          </a:prstGeom>
          <a:noFill/>
          <a:ln w="57150">
            <a:solidFill>
              <a:srgbClr val="01BF04"/>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6749" name="Line 14"/>
          <p:cNvSpPr>
            <a:spLocks noChangeShapeType="1"/>
          </p:cNvSpPr>
          <p:nvPr/>
        </p:nvSpPr>
        <p:spPr bwMode="auto">
          <a:xfrm>
            <a:off x="381000" y="5943600"/>
            <a:ext cx="819150" cy="0"/>
          </a:xfrm>
          <a:prstGeom prst="line">
            <a:avLst/>
          </a:prstGeom>
          <a:noFill/>
          <a:ln w="57150">
            <a:solidFill>
              <a:srgbClr val="BF091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6236754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extBox 1"/>
          <p:cNvSpPr txBox="1">
            <a:spLocks noChangeArrowheads="1"/>
          </p:cNvSpPr>
          <p:nvPr/>
        </p:nvSpPr>
        <p:spPr bwMode="auto">
          <a:xfrm>
            <a:off x="0" y="212725"/>
            <a:ext cx="91440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a:latin typeface="Calibri" charset="0"/>
              </a:rPr>
              <a:t>* Convergent Boundaries create ____________  and ________________, especially around the _________ Ocean in the _______________.</a:t>
            </a:r>
          </a:p>
        </p:txBody>
      </p:sp>
      <p:pic>
        <p:nvPicPr>
          <p:cNvPr id="118786" name="Picture 2" descr="worldvolcanomap.png"/>
          <p:cNvPicPr>
            <a:picLocks noChangeAspect="1"/>
          </p:cNvPicPr>
          <p:nvPr/>
        </p:nvPicPr>
        <p:blipFill>
          <a:blip r:embed="rId3">
            <a:extLst>
              <a:ext uri="{28A0092B-C50C-407E-A947-70E740481C1C}">
                <a14:useLocalDpi xmlns:a14="http://schemas.microsoft.com/office/drawing/2010/main" val="0"/>
              </a:ext>
            </a:extLst>
          </a:blip>
          <a:srcRect r="20386" b="8527"/>
          <a:stretch>
            <a:fillRect/>
          </a:stretch>
        </p:blipFill>
        <p:spPr bwMode="auto">
          <a:xfrm>
            <a:off x="0" y="1952625"/>
            <a:ext cx="7143750"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4" name="Text Box 4"/>
          <p:cNvSpPr txBox="1">
            <a:spLocks noChangeArrowheads="1"/>
          </p:cNvSpPr>
          <p:nvPr/>
        </p:nvSpPr>
        <p:spPr bwMode="auto">
          <a:xfrm>
            <a:off x="838200" y="792163"/>
            <a:ext cx="3657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3600">
                <a:solidFill>
                  <a:schemeClr val="tx2"/>
                </a:solidFill>
              </a:rPr>
              <a:t>EARTHQUAKES</a:t>
            </a:r>
            <a:endParaRPr lang="en-US" sz="1800"/>
          </a:p>
        </p:txBody>
      </p:sp>
      <p:sp>
        <p:nvSpPr>
          <p:cNvPr id="128005" name="Text Box 5"/>
          <p:cNvSpPr txBox="1">
            <a:spLocks noChangeArrowheads="1"/>
          </p:cNvSpPr>
          <p:nvPr/>
        </p:nvSpPr>
        <p:spPr bwMode="auto">
          <a:xfrm>
            <a:off x="6096000" y="212725"/>
            <a:ext cx="304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3600">
                <a:solidFill>
                  <a:schemeClr val="tx2"/>
                </a:solidFill>
              </a:rPr>
              <a:t>VOLCANOES</a:t>
            </a:r>
            <a:endParaRPr lang="en-US" sz="1800"/>
          </a:p>
        </p:txBody>
      </p:sp>
      <p:sp>
        <p:nvSpPr>
          <p:cNvPr id="128006" name="Text Box 6"/>
          <p:cNvSpPr txBox="1">
            <a:spLocks noChangeArrowheads="1"/>
          </p:cNvSpPr>
          <p:nvPr/>
        </p:nvSpPr>
        <p:spPr bwMode="auto">
          <a:xfrm>
            <a:off x="152400" y="1311275"/>
            <a:ext cx="2057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3600">
                <a:solidFill>
                  <a:schemeClr val="tx2"/>
                </a:solidFill>
              </a:rPr>
              <a:t>PACIFIC</a:t>
            </a:r>
            <a:endParaRPr lang="en-US" sz="1800"/>
          </a:p>
        </p:txBody>
      </p:sp>
      <p:sp>
        <p:nvSpPr>
          <p:cNvPr id="128007" name="Text Box 7"/>
          <p:cNvSpPr txBox="1">
            <a:spLocks noChangeArrowheads="1"/>
          </p:cNvSpPr>
          <p:nvPr/>
        </p:nvSpPr>
        <p:spPr bwMode="auto">
          <a:xfrm>
            <a:off x="4648200" y="1266825"/>
            <a:ext cx="36576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ja-JP" altLang="en-US" sz="3400">
                <a:solidFill>
                  <a:schemeClr val="tx2"/>
                </a:solidFill>
              </a:rPr>
              <a:t>“</a:t>
            </a:r>
            <a:r>
              <a:rPr lang="en-US" altLang="ja-JP" sz="3400">
                <a:solidFill>
                  <a:schemeClr val="tx2"/>
                </a:solidFill>
              </a:rPr>
              <a:t>RING OF FIRE</a:t>
            </a:r>
            <a:r>
              <a:rPr lang="ja-JP" altLang="en-US" sz="3400">
                <a:solidFill>
                  <a:schemeClr val="tx2"/>
                </a:solidFill>
              </a:rPr>
              <a:t>”</a:t>
            </a:r>
            <a:endParaRPr lang="en-US" sz="3400"/>
          </a:p>
        </p:txBody>
      </p:sp>
      <p:pic>
        <p:nvPicPr>
          <p:cNvPr id="135177" name="Picture 9" descr="Tsunami_-_Fig124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6288" y="1908175"/>
            <a:ext cx="4557712" cy="494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87834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8005"/>
                                        </p:tgtEl>
                                        <p:attrNameLst>
                                          <p:attrName>style.visibility</p:attrName>
                                        </p:attrNameLst>
                                      </p:cBhvr>
                                      <p:to>
                                        <p:strVal val="visible"/>
                                      </p:to>
                                    </p:set>
                                    <p:animEffect transition="in" filter="dissolve">
                                      <p:cBhvr>
                                        <p:cTn id="7" dur="500"/>
                                        <p:tgtEl>
                                          <p:spTgt spid="1280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8004"/>
                                        </p:tgtEl>
                                        <p:attrNameLst>
                                          <p:attrName>style.visibility</p:attrName>
                                        </p:attrNameLst>
                                      </p:cBhvr>
                                      <p:to>
                                        <p:strVal val="visible"/>
                                      </p:to>
                                    </p:set>
                                    <p:animEffect transition="in" filter="dissolve">
                                      <p:cBhvr>
                                        <p:cTn id="12" dur="500"/>
                                        <p:tgtEl>
                                          <p:spTgt spid="1280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8006"/>
                                        </p:tgtEl>
                                        <p:attrNameLst>
                                          <p:attrName>style.visibility</p:attrName>
                                        </p:attrNameLst>
                                      </p:cBhvr>
                                      <p:to>
                                        <p:strVal val="visible"/>
                                      </p:to>
                                    </p:set>
                                    <p:animEffect transition="in" filter="dissolve">
                                      <p:cBhvr>
                                        <p:cTn id="17" dur="500"/>
                                        <p:tgtEl>
                                          <p:spTgt spid="1280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8007"/>
                                        </p:tgtEl>
                                        <p:attrNameLst>
                                          <p:attrName>style.visibility</p:attrName>
                                        </p:attrNameLst>
                                      </p:cBhvr>
                                      <p:to>
                                        <p:strVal val="visible"/>
                                      </p:to>
                                    </p:set>
                                    <p:animEffect transition="in" filter="dissolve">
                                      <p:cBhvr>
                                        <p:cTn id="22" dur="500"/>
                                        <p:tgtEl>
                                          <p:spTgt spid="1280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35177"/>
                                        </p:tgtEl>
                                        <p:attrNameLst>
                                          <p:attrName>style.visibility</p:attrName>
                                        </p:attrNameLst>
                                      </p:cBhvr>
                                      <p:to>
                                        <p:strVal val="visible"/>
                                      </p:to>
                                    </p:set>
                                    <p:animEffect transition="in" filter="dissolve">
                                      <p:cBhvr>
                                        <p:cTn id="27" dur="500"/>
                                        <p:tgtEl>
                                          <p:spTgt spid="135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128005" grpId="0"/>
      <p:bldP spid="128006" grpId="0"/>
      <p:bldP spid="12800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t>1. Fossil Evidence: Reptiles</a:t>
            </a:r>
          </a:p>
        </p:txBody>
      </p:sp>
      <p:sp>
        <p:nvSpPr>
          <p:cNvPr id="3" name="Content Placeholder 2"/>
          <p:cNvSpPr>
            <a:spLocks noGrp="1"/>
          </p:cNvSpPr>
          <p:nvPr>
            <p:ph sz="half" idx="1"/>
          </p:nvPr>
        </p:nvSpPr>
        <p:spPr>
          <a:xfrm>
            <a:off x="304800" y="1600200"/>
            <a:ext cx="4191000" cy="5067300"/>
          </a:xfrm>
        </p:spPr>
        <p:txBody>
          <a:bodyPr>
            <a:noAutofit/>
          </a:bodyPr>
          <a:lstStyle/>
          <a:p>
            <a:pPr>
              <a:defRPr/>
            </a:pPr>
            <a:r>
              <a:rPr lang="en-US" sz="2200" b="1" u="sng" dirty="0" err="1" smtClean="0"/>
              <a:t>Lystrosaurus</a:t>
            </a:r>
            <a:r>
              <a:rPr lang="en-US" sz="2200" b="1" u="sng" dirty="0" smtClean="0"/>
              <a:t>:</a:t>
            </a:r>
            <a:endParaRPr lang="en-US" sz="2200" b="1" dirty="0" smtClean="0"/>
          </a:p>
          <a:p>
            <a:pPr lvl="1">
              <a:defRPr/>
            </a:pPr>
            <a:r>
              <a:rPr lang="en-US" sz="2200" dirty="0" smtClean="0"/>
              <a:t>Early Triassic Period (250 </a:t>
            </a:r>
            <a:r>
              <a:rPr lang="en-US" sz="2200" dirty="0" err="1" smtClean="0"/>
              <a:t>mya</a:t>
            </a:r>
            <a:r>
              <a:rPr lang="en-US" sz="2200" dirty="0" smtClean="0"/>
              <a:t>)</a:t>
            </a:r>
          </a:p>
          <a:p>
            <a:pPr lvl="1">
              <a:defRPr/>
            </a:pPr>
            <a:r>
              <a:rPr lang="en-US" sz="2200" dirty="0" smtClean="0"/>
              <a:t>Land Animal</a:t>
            </a:r>
          </a:p>
          <a:p>
            <a:pPr lvl="1">
              <a:defRPr/>
            </a:pPr>
            <a:r>
              <a:rPr lang="en-US" sz="2200" dirty="0" smtClean="0"/>
              <a:t>Antarctica, India, S Africa</a:t>
            </a:r>
          </a:p>
          <a:p>
            <a:pPr>
              <a:defRPr/>
            </a:pPr>
            <a:r>
              <a:rPr lang="en-US" sz="2200" b="1" u="sng" dirty="0" err="1" smtClean="0"/>
              <a:t>Cynognathus</a:t>
            </a:r>
            <a:r>
              <a:rPr lang="en-US" sz="2200" b="1" u="sng" dirty="0" smtClean="0"/>
              <a:t>:</a:t>
            </a:r>
            <a:endParaRPr lang="en-US" sz="2200" b="1" dirty="0" smtClean="0"/>
          </a:p>
          <a:p>
            <a:pPr lvl="1">
              <a:defRPr/>
            </a:pPr>
            <a:r>
              <a:rPr lang="en-US" sz="2200" dirty="0" smtClean="0"/>
              <a:t>Late Triassic Period</a:t>
            </a:r>
          </a:p>
          <a:p>
            <a:pPr lvl="1">
              <a:defRPr/>
            </a:pPr>
            <a:r>
              <a:rPr lang="en-US" sz="2200" dirty="0" smtClean="0"/>
              <a:t>“Mammal-like reptile”</a:t>
            </a:r>
          </a:p>
          <a:p>
            <a:pPr lvl="1">
              <a:defRPr/>
            </a:pPr>
            <a:r>
              <a:rPr lang="en-US" sz="2200" dirty="0" smtClean="0"/>
              <a:t>Land Animal</a:t>
            </a:r>
          </a:p>
          <a:p>
            <a:pPr lvl="1">
              <a:defRPr/>
            </a:pPr>
            <a:r>
              <a:rPr lang="en-US" sz="2200" dirty="0" smtClean="0"/>
              <a:t>S Africa, South America, China, Antarctica</a:t>
            </a:r>
          </a:p>
        </p:txBody>
      </p:sp>
      <p:pic>
        <p:nvPicPr>
          <p:cNvPr id="14340" name="Picture 4" descr="http://upload.wikimedia.org/wikipedia/commons/1/17/Lystrosaurus_BW.jpg"/>
          <p:cNvPicPr>
            <a:picLocks noChangeAspect="1" noChangeArrowheads="1"/>
          </p:cNvPicPr>
          <p:nvPr/>
        </p:nvPicPr>
        <p:blipFill>
          <a:blip r:embed="rId2" cstate="print"/>
          <a:srcRect/>
          <a:stretch>
            <a:fillRect/>
          </a:stretch>
        </p:blipFill>
        <p:spPr bwMode="auto">
          <a:xfrm>
            <a:off x="4419600" y="1600200"/>
            <a:ext cx="4559300" cy="2336800"/>
          </a:xfrm>
          <a:prstGeom prst="rect">
            <a:avLst/>
          </a:prstGeom>
          <a:noFill/>
          <a:ln w="9525">
            <a:solidFill>
              <a:srgbClr val="302C24"/>
            </a:solidFill>
            <a:miter lim="800000"/>
            <a:headEnd/>
            <a:tailEnd/>
          </a:ln>
        </p:spPr>
      </p:pic>
      <p:pic>
        <p:nvPicPr>
          <p:cNvPr id="14341" name="Picture 6" descr="http://upload.wikimedia.org/wikipedia/commons/archive/f/fd/20070405050029!Cynognathus_BW.jpg"/>
          <p:cNvPicPr>
            <a:picLocks noChangeAspect="1" noChangeArrowheads="1"/>
          </p:cNvPicPr>
          <p:nvPr/>
        </p:nvPicPr>
        <p:blipFill>
          <a:blip r:embed="rId3" cstate="print"/>
          <a:srcRect/>
          <a:stretch>
            <a:fillRect/>
          </a:stretch>
        </p:blipFill>
        <p:spPr bwMode="auto">
          <a:xfrm>
            <a:off x="4419600" y="4100513"/>
            <a:ext cx="4559300" cy="2214562"/>
          </a:xfrm>
          <a:prstGeom prst="rect">
            <a:avLst/>
          </a:prstGeom>
          <a:noFill/>
          <a:ln w="9525">
            <a:solidFill>
              <a:srgbClr val="302C24"/>
            </a:solidFill>
            <a:miter lim="800000"/>
            <a:headEnd/>
            <a:tailEnd/>
          </a:ln>
        </p:spPr>
      </p:pic>
    </p:spTree>
    <p:extLst>
      <p:ext uri="{BB962C8B-B14F-4D97-AF65-F5344CB8AC3E}">
        <p14:creationId xmlns:p14="http://schemas.microsoft.com/office/powerpoint/2010/main" val="334729161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1" descr="ring.of.fire.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243617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extBox 1"/>
          <p:cNvSpPr txBox="1">
            <a:spLocks noChangeArrowheads="1"/>
          </p:cNvSpPr>
          <p:nvPr/>
        </p:nvSpPr>
        <p:spPr bwMode="auto">
          <a:xfrm>
            <a:off x="0" y="304800"/>
            <a:ext cx="9144000"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000">
                <a:latin typeface="Calibri" charset="0"/>
              </a:rPr>
              <a:t>3. ___________________ boundary:</a:t>
            </a:r>
          </a:p>
          <a:p>
            <a:pPr eaLnBrk="1" hangingPunct="1"/>
            <a:endParaRPr lang="en-US" sz="1800">
              <a:latin typeface="Calibri" charset="0"/>
            </a:endParaRPr>
          </a:p>
        </p:txBody>
      </p:sp>
      <p:sp>
        <p:nvSpPr>
          <p:cNvPr id="134147" name="Rectangle 2"/>
          <p:cNvSpPr>
            <a:spLocks noChangeArrowheads="1"/>
          </p:cNvSpPr>
          <p:nvPr/>
        </p:nvSpPr>
        <p:spPr bwMode="auto">
          <a:xfrm>
            <a:off x="0" y="2217738"/>
            <a:ext cx="91440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000" u="sng">
                <a:latin typeface="Calibri" charset="0"/>
              </a:rPr>
              <a:t>Fault</a:t>
            </a:r>
            <a:r>
              <a:rPr lang="en-US" sz="4000">
                <a:latin typeface="Calibri" charset="0"/>
              </a:rPr>
              <a:t> = a break in a body of rock.  One block slides relative to the other (lots of friction)</a:t>
            </a:r>
          </a:p>
        </p:txBody>
      </p:sp>
      <p:pic>
        <p:nvPicPr>
          <p:cNvPr id="133123" name="Picture 4" descr="StrikeSlipLLFault.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751263"/>
            <a:ext cx="43434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4" name="TextBox 5"/>
          <p:cNvSpPr txBox="1">
            <a:spLocks noChangeArrowheads="1"/>
          </p:cNvSpPr>
          <p:nvPr/>
        </p:nvSpPr>
        <p:spPr bwMode="auto">
          <a:xfrm>
            <a:off x="3733800" y="3627438"/>
            <a:ext cx="1371600" cy="641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3600" dirty="0">
                <a:latin typeface="Calibri" charset="0"/>
              </a:rPr>
              <a:t>FAULT</a:t>
            </a:r>
            <a:r>
              <a:rPr lang="en-US" sz="1800" dirty="0">
                <a:latin typeface="Calibri" charset="0"/>
              </a:rPr>
              <a:t> </a:t>
            </a:r>
          </a:p>
        </p:txBody>
      </p:sp>
      <p:cxnSp>
        <p:nvCxnSpPr>
          <p:cNvPr id="8" name="Straight Arrow Connector 7"/>
          <p:cNvCxnSpPr/>
          <p:nvPr/>
        </p:nvCxnSpPr>
        <p:spPr>
          <a:xfrm>
            <a:off x="5105400" y="4138613"/>
            <a:ext cx="2052467" cy="390525"/>
          </a:xfrm>
          <a:prstGeom prst="straightConnector1">
            <a:avLst/>
          </a:prstGeom>
          <a:ln w="76200" cap="flat" cmpd="sng" algn="ctr">
            <a:solidFill>
              <a:srgbClr val="00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4151" name="Text Box 7"/>
          <p:cNvSpPr txBox="1">
            <a:spLocks noChangeArrowheads="1"/>
          </p:cNvSpPr>
          <p:nvPr/>
        </p:nvSpPr>
        <p:spPr bwMode="auto">
          <a:xfrm>
            <a:off x="609600" y="76200"/>
            <a:ext cx="472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5400">
                <a:solidFill>
                  <a:schemeClr val="folHlink"/>
                </a:solidFill>
              </a:rPr>
              <a:t>TRANSFORM</a:t>
            </a:r>
            <a:endParaRPr lang="en-US" sz="1800"/>
          </a:p>
        </p:txBody>
      </p:sp>
      <p:sp>
        <p:nvSpPr>
          <p:cNvPr id="134152" name="Text Box 8"/>
          <p:cNvSpPr txBox="1">
            <a:spLocks noChangeArrowheads="1"/>
          </p:cNvSpPr>
          <p:nvPr/>
        </p:nvSpPr>
        <p:spPr bwMode="auto">
          <a:xfrm>
            <a:off x="0" y="990600"/>
            <a:ext cx="91440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buFontTx/>
              <a:buChar char="•"/>
            </a:pPr>
            <a:r>
              <a:rPr lang="en-US" sz="4000" dirty="0">
                <a:latin typeface="Calibri" charset="0"/>
              </a:rPr>
              <a:t> Occurs where two plates slide past each other horizontally- along a </a:t>
            </a:r>
            <a:r>
              <a:rPr lang="en-US" sz="4000" u="sng" dirty="0">
                <a:latin typeface="Calibri" charset="0"/>
              </a:rPr>
              <a:t>fault</a:t>
            </a:r>
          </a:p>
        </p:txBody>
      </p:sp>
      <p:pic>
        <p:nvPicPr>
          <p:cNvPr id="4" name="Picture 3"/>
          <p:cNvPicPr>
            <a:picLocks noChangeAspect="1"/>
          </p:cNvPicPr>
          <p:nvPr/>
        </p:nvPicPr>
        <p:blipFill>
          <a:blip r:embed="rId4"/>
          <a:stretch>
            <a:fillRect/>
          </a:stretch>
        </p:blipFill>
        <p:spPr>
          <a:xfrm>
            <a:off x="0" y="4268788"/>
            <a:ext cx="4800600" cy="2589212"/>
          </a:xfrm>
          <a:prstGeom prst="rect">
            <a:avLst/>
          </a:prstGeom>
        </p:spPr>
      </p:pic>
    </p:spTree>
    <p:extLst>
      <p:ext uri="{BB962C8B-B14F-4D97-AF65-F5344CB8AC3E}">
        <p14:creationId xmlns:p14="http://schemas.microsoft.com/office/powerpoint/2010/main" val="8377464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4151"/>
                                        </p:tgtEl>
                                        <p:attrNameLst>
                                          <p:attrName>style.visibility</p:attrName>
                                        </p:attrNameLst>
                                      </p:cBhvr>
                                      <p:to>
                                        <p:strVal val="visible"/>
                                      </p:to>
                                    </p:set>
                                    <p:animEffect transition="in" filter="dissolve">
                                      <p:cBhvr>
                                        <p:cTn id="7" dur="500"/>
                                        <p:tgtEl>
                                          <p:spTgt spid="1341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4152"/>
                                        </p:tgtEl>
                                        <p:attrNameLst>
                                          <p:attrName>style.visibility</p:attrName>
                                        </p:attrNameLst>
                                      </p:cBhvr>
                                      <p:to>
                                        <p:strVal val="visible"/>
                                      </p:to>
                                    </p:set>
                                    <p:anim calcmode="lin" valueType="num">
                                      <p:cBhvr additive="base">
                                        <p:cTn id="12" dur="500" fill="hold"/>
                                        <p:tgtEl>
                                          <p:spTgt spid="134152"/>
                                        </p:tgtEl>
                                        <p:attrNameLst>
                                          <p:attrName>ppt_x</p:attrName>
                                        </p:attrNameLst>
                                      </p:cBhvr>
                                      <p:tavLst>
                                        <p:tav tm="0">
                                          <p:val>
                                            <p:strVal val="0-#ppt_w/2"/>
                                          </p:val>
                                        </p:tav>
                                        <p:tav tm="100000">
                                          <p:val>
                                            <p:strVal val="#ppt_x"/>
                                          </p:val>
                                        </p:tav>
                                      </p:tavLst>
                                    </p:anim>
                                    <p:anim calcmode="lin" valueType="num">
                                      <p:cBhvr additive="base">
                                        <p:cTn id="13"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34147"/>
                                        </p:tgtEl>
                                        <p:attrNameLst>
                                          <p:attrName>style.visibility</p:attrName>
                                        </p:attrNameLst>
                                      </p:cBhvr>
                                      <p:to>
                                        <p:strVal val="visible"/>
                                      </p:to>
                                    </p:set>
                                    <p:anim calcmode="lin" valueType="num">
                                      <p:cBhvr additive="base">
                                        <p:cTn id="18" dur="500" fill="hold"/>
                                        <p:tgtEl>
                                          <p:spTgt spid="134147"/>
                                        </p:tgtEl>
                                        <p:attrNameLst>
                                          <p:attrName>ppt_x</p:attrName>
                                        </p:attrNameLst>
                                      </p:cBhvr>
                                      <p:tavLst>
                                        <p:tav tm="0">
                                          <p:val>
                                            <p:strVal val="0-#ppt_w/2"/>
                                          </p:val>
                                        </p:tav>
                                        <p:tav tm="100000">
                                          <p:val>
                                            <p:strVal val="#ppt_x"/>
                                          </p:val>
                                        </p:tav>
                                      </p:tavLst>
                                    </p:anim>
                                    <p:anim calcmode="lin" valueType="num">
                                      <p:cBhvr additive="base">
                                        <p:cTn id="19" dur="500" fill="hold"/>
                                        <p:tgtEl>
                                          <p:spTgt spid="1341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51" grpId="0"/>
      <p:bldP spid="1341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extBox 4"/>
          <p:cNvSpPr txBox="1">
            <a:spLocks noChangeArrowheads="1"/>
          </p:cNvSpPr>
          <p:nvPr/>
        </p:nvSpPr>
        <p:spPr bwMode="auto">
          <a:xfrm>
            <a:off x="0" y="0"/>
            <a:ext cx="9144000" cy="1190625"/>
          </a:xfrm>
          <a:prstGeom prst="rect">
            <a:avLst/>
          </a:prstGeom>
          <a:solidFill>
            <a:srgbClr val="00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a:solidFill>
                  <a:schemeClr val="bg1"/>
                </a:solidFill>
                <a:latin typeface="Calibri" charset="0"/>
              </a:rPr>
              <a:t>TRANSFORM FAULT BOUNDARY</a:t>
            </a:r>
          </a:p>
          <a:p>
            <a:pPr algn="ctr" eaLnBrk="1" hangingPunct="1"/>
            <a:r>
              <a:rPr lang="en-US" sz="3600">
                <a:solidFill>
                  <a:schemeClr val="bg1"/>
                </a:solidFill>
                <a:latin typeface="Calibri" charset="0"/>
              </a:rPr>
              <a:t>What do you see?  How did this happen?</a:t>
            </a:r>
            <a:endParaRPr lang="en-US" sz="3600">
              <a:latin typeface="Calibri" charset="0"/>
            </a:endParaRPr>
          </a:p>
        </p:txBody>
      </p:sp>
      <p:pic>
        <p:nvPicPr>
          <p:cNvPr id="13517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90625"/>
            <a:ext cx="9144000"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a:xfrm>
            <a:off x="685800" y="3124200"/>
            <a:ext cx="457200" cy="533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3505200" y="4572000"/>
            <a:ext cx="457200" cy="5334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252011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extBox 2"/>
          <p:cNvSpPr txBox="1">
            <a:spLocks noChangeArrowheads="1"/>
          </p:cNvSpPr>
          <p:nvPr/>
        </p:nvSpPr>
        <p:spPr bwMode="auto">
          <a:xfrm>
            <a:off x="0" y="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600">
                <a:latin typeface="Calibri" charset="0"/>
              </a:rPr>
              <a:t>EXAMPLE OF A TRANSFORM FAULT BOUNDARY</a:t>
            </a:r>
          </a:p>
        </p:txBody>
      </p:sp>
      <p:pic>
        <p:nvPicPr>
          <p:cNvPr id="137218" name="Picture 3" descr="transform boundaries.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118063"/>
            <a:ext cx="4572000" cy="47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19" name="Picture 4" descr="transform_fault.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671513"/>
            <a:ext cx="4572000"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0" name="TextBox 5"/>
          <p:cNvSpPr txBox="1">
            <a:spLocks noChangeArrowheads="1"/>
          </p:cNvSpPr>
          <p:nvPr/>
        </p:nvSpPr>
        <p:spPr bwMode="auto">
          <a:xfrm>
            <a:off x="0" y="671513"/>
            <a:ext cx="4572000" cy="14465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400" dirty="0">
                <a:latin typeface="Calibri" charset="0"/>
              </a:rPr>
              <a:t>San Andreas Fault- California/Mexico</a:t>
            </a:r>
          </a:p>
        </p:txBody>
      </p:sp>
    </p:spTree>
    <p:extLst>
      <p:ext uri="{BB962C8B-B14F-4D97-AF65-F5344CB8AC3E}">
        <p14:creationId xmlns:p14="http://schemas.microsoft.com/office/powerpoint/2010/main" val="157636328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49"/>
          <p:cNvGraphicFramePr>
            <a:graphicFrameLocks noGrp="1"/>
          </p:cNvGraphicFramePr>
          <p:nvPr>
            <p:extLst>
              <p:ext uri="{D42A27DB-BD31-4B8C-83A1-F6EECF244321}">
                <p14:modId xmlns:p14="http://schemas.microsoft.com/office/powerpoint/2010/main" val="1179879686"/>
              </p:ext>
            </p:extLst>
          </p:nvPr>
        </p:nvGraphicFramePr>
        <p:xfrm>
          <a:off x="1" y="0"/>
          <a:ext cx="9139587" cy="6858000"/>
        </p:xfrm>
        <a:graphic>
          <a:graphicData uri="http://schemas.openxmlformats.org/drawingml/2006/table">
            <a:tbl>
              <a:tblPr/>
              <a:tblGrid>
                <a:gridCol w="2982199"/>
                <a:gridCol w="3492250"/>
                <a:gridCol w="2665138"/>
              </a:tblGrid>
              <a:tr h="1143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Divergent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Convergent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Transform</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sng" strike="noStrike" cap="none" normalizeH="0" baseline="0" dirty="0" smtClean="0">
                          <a:ln>
                            <a:noFill/>
                          </a:ln>
                          <a:solidFill>
                            <a:schemeClr val="tx1"/>
                          </a:solidFill>
                          <a:effectLst/>
                          <a:latin typeface="Arial" charset="0"/>
                          <a:cs typeface="Arial" charset="0"/>
                        </a:rPr>
                        <a:t>Continental crust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1" i="0" u="none" strike="noStrike" cap="none" normalizeH="0" baseline="0" dirty="0" smtClean="0">
                          <a:ln>
                            <a:noFill/>
                          </a:ln>
                          <a:solidFill>
                            <a:schemeClr val="tx1"/>
                          </a:solidFill>
                          <a:effectLst/>
                          <a:latin typeface="Arial" charset="0"/>
                          <a:cs typeface="Arial" charset="0"/>
                          <a:sym typeface="Wingdings" pitchFamily="1" charset="2"/>
                        </a:rPr>
                        <a:t> rift</a:t>
                      </a:r>
                      <a:r>
                        <a:rPr kumimoji="0" lang="en-US" sz="2000" b="0" i="0" u="none" strike="noStrike" cap="none" normalizeH="0" baseline="0" dirty="0" smtClean="0">
                          <a:ln>
                            <a:noFill/>
                          </a:ln>
                          <a:solidFill>
                            <a:schemeClr val="tx1"/>
                          </a:solidFill>
                          <a:effectLst/>
                          <a:latin typeface="Arial" charset="0"/>
                          <a:cs typeface="Arial" charset="0"/>
                          <a:sym typeface="Wingdings" pitchFamily="1" charset="2"/>
                        </a:rPr>
                        <a:t> valley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sng"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sng" strike="noStrike" cap="none" normalizeH="0" baseline="0" dirty="0" smtClean="0">
                          <a:ln>
                            <a:noFill/>
                          </a:ln>
                          <a:solidFill>
                            <a:schemeClr val="tx1"/>
                          </a:solidFill>
                          <a:effectLst/>
                          <a:latin typeface="Arial" charset="0"/>
                          <a:cs typeface="Arial" charset="0"/>
                          <a:sym typeface="Wingdings" pitchFamily="1" charset="2"/>
                        </a:rPr>
                        <a:t>Oceanic crust </a:t>
                      </a:r>
                      <a:r>
                        <a:rPr kumimoji="0" lang="en-US" sz="2000" b="0" i="0" u="none" strike="noStrike" cap="none" normalizeH="0" baseline="0" dirty="0" smtClean="0">
                          <a:ln>
                            <a:noFill/>
                          </a:ln>
                          <a:solidFill>
                            <a:schemeClr val="tx1"/>
                          </a:solidFill>
                          <a:effectLst/>
                          <a:latin typeface="Arial" charset="0"/>
                          <a:cs typeface="Arial" charset="0"/>
                          <a:sym typeface="Wingdings" pitchFamily="1" charset="2"/>
                        </a:rPr>
                        <a:t> mid-ocean ridge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charset="0"/>
                          <a:cs typeface="Arial" charset="0"/>
                        </a:rPr>
                        <a:t>Cont</a:t>
                      </a:r>
                      <a:r>
                        <a:rPr kumimoji="0" lang="en-US" sz="2000" b="0" i="0" u="none" strike="noStrike" cap="none" normalizeH="0" baseline="0" dirty="0" smtClean="0">
                          <a:ln>
                            <a:noFill/>
                          </a:ln>
                          <a:solidFill>
                            <a:schemeClr val="tx1"/>
                          </a:solidFill>
                          <a:effectLst/>
                          <a:latin typeface="Arial" charset="0"/>
                          <a:cs typeface="Arial" charset="0"/>
                        </a:rPr>
                        <a:t>/Cont. plates </a:t>
                      </a:r>
                      <a:r>
                        <a:rPr kumimoji="0" lang="en-US" sz="2000" b="0" i="0" u="none" strike="noStrike" cap="none" normalizeH="0" baseline="0" dirty="0" smtClean="0">
                          <a:ln>
                            <a:noFill/>
                          </a:ln>
                          <a:solidFill>
                            <a:schemeClr val="tx1"/>
                          </a:solidFill>
                          <a:effectLst/>
                          <a:latin typeface="Arial" charset="0"/>
                          <a:cs typeface="Arial" charset="0"/>
                          <a:sym typeface="Wingdings" pitchFamily="1" charset="2"/>
                        </a:rPr>
                        <a:t> </a:t>
                      </a:r>
                      <a:r>
                        <a:rPr kumimoji="0" lang="en-US" sz="2000" b="1" i="0" u="none" strike="noStrike" cap="none" normalizeH="0" baseline="0" dirty="0" smtClean="0">
                          <a:ln>
                            <a:noFill/>
                          </a:ln>
                          <a:solidFill>
                            <a:schemeClr val="tx1"/>
                          </a:solidFill>
                          <a:effectLst/>
                          <a:latin typeface="Arial" charset="0"/>
                          <a:cs typeface="Arial" charset="0"/>
                          <a:sym typeface="Wingdings" pitchFamily="1" charset="2"/>
                        </a:rPr>
                        <a:t>mountain range</a:t>
                      </a: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Plates move </a:t>
                      </a:r>
                      <a:r>
                        <a:rPr kumimoji="0" lang="en-US" sz="2000" b="1" i="0" u="sng" strike="noStrike" cap="none" normalizeH="0" baseline="0" dirty="0" smtClean="0">
                          <a:ln>
                            <a:noFill/>
                          </a:ln>
                          <a:solidFill>
                            <a:schemeClr val="tx1"/>
                          </a:solidFill>
                          <a:effectLst/>
                          <a:latin typeface="Arial" charset="0"/>
                          <a:cs typeface="Arial" charset="0"/>
                        </a:rPr>
                        <a:t>against</a:t>
                      </a:r>
                      <a:r>
                        <a:rPr kumimoji="0" lang="en-US" sz="2000" b="0" i="0" u="none" strike="noStrike" cap="none" normalizeH="0" baseline="0" dirty="0" smtClean="0">
                          <a:ln>
                            <a:noFill/>
                          </a:ln>
                          <a:solidFill>
                            <a:schemeClr val="tx1"/>
                          </a:solidFill>
                          <a:effectLst/>
                          <a:latin typeface="Arial" charset="0"/>
                          <a:cs typeface="Arial" charset="0"/>
                        </a:rPr>
                        <a:t> each other.</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smtClean="0">
                          <a:ln>
                            <a:noFill/>
                          </a:ln>
                          <a:solidFill>
                            <a:schemeClr val="tx1"/>
                          </a:solidFill>
                          <a:effectLst/>
                          <a:latin typeface="Arial" charset="0"/>
                          <a:cs typeface="Arial" charset="0"/>
                        </a:rPr>
                        <a:t>Stress</a:t>
                      </a:r>
                      <a:r>
                        <a:rPr kumimoji="0" lang="en-US" sz="2000" b="0" i="0" u="none" strike="noStrike" cap="none" normalizeH="0" baseline="0" dirty="0" smtClean="0">
                          <a:ln>
                            <a:noFill/>
                          </a:ln>
                          <a:solidFill>
                            <a:schemeClr val="tx1"/>
                          </a:solidFill>
                          <a:effectLst/>
                          <a:latin typeface="Arial" charset="0"/>
                          <a:cs typeface="Arial" charset="0"/>
                        </a:rPr>
                        <a:t> builds up…</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Stress is released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 </a:t>
                      </a:r>
                      <a:r>
                        <a:rPr kumimoji="0" lang="en-US" sz="2000" b="0" i="0" u="none" strike="noStrike" cap="none" normalizeH="0" baseline="0" dirty="0" smtClean="0">
                          <a:ln>
                            <a:noFill/>
                          </a:ln>
                          <a:solidFill>
                            <a:schemeClr val="tx1"/>
                          </a:solidFill>
                          <a:effectLst/>
                          <a:latin typeface="Arial" charset="0"/>
                          <a:cs typeface="Arial" charset="0"/>
                          <a:sym typeface="Wingdings" pitchFamily="1" charset="2"/>
                        </a:rPr>
                        <a:t></a:t>
                      </a:r>
                      <a:r>
                        <a:rPr kumimoji="0" lang="en-US" sz="2000" b="1" i="1" u="none" strike="noStrike" cap="none" normalizeH="0" baseline="0" dirty="0" smtClean="0">
                          <a:ln>
                            <a:noFill/>
                          </a:ln>
                          <a:solidFill>
                            <a:schemeClr val="tx1"/>
                          </a:solidFill>
                          <a:effectLst/>
                          <a:latin typeface="Arial" charset="0"/>
                          <a:cs typeface="Arial" charset="0"/>
                          <a:sym typeface="Wingdings" pitchFamily="1" charset="2"/>
                        </a:rPr>
                        <a:t>earthquake!</a:t>
                      </a:r>
                      <a:endParaRPr kumimoji="0" lang="en-US" sz="2000" b="0" i="1" u="none" strike="noStrike" cap="none" normalizeH="0" baseline="0" dirty="0" smtClean="0">
                        <a:ln>
                          <a:noFill/>
                        </a:ln>
                        <a:solidFill>
                          <a:schemeClr val="tx1"/>
                        </a:solidFill>
                        <a:effectLst/>
                        <a:latin typeface="Arial" charset="0"/>
                        <a:cs typeface="Arial" charset="0"/>
                        <a:sym typeface="Wingdings" pitchFamily="1" charset="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Arial" charset="0"/>
                        <a:sym typeface="Wingdings" pitchFamily="1" charset="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6" name="Picture 37" descr="rift"/>
          <p:cNvPicPr>
            <a:picLocks noChangeAspect="1" noChangeArrowheads="1"/>
          </p:cNvPicPr>
          <p:nvPr/>
        </p:nvPicPr>
        <p:blipFill>
          <a:blip r:embed="rId2" cstate="print"/>
          <a:srcRect/>
          <a:stretch>
            <a:fillRect/>
          </a:stretch>
        </p:blipFill>
        <p:spPr bwMode="auto">
          <a:xfrm>
            <a:off x="224188" y="2055457"/>
            <a:ext cx="2743200" cy="1752600"/>
          </a:xfrm>
          <a:prstGeom prst="rect">
            <a:avLst/>
          </a:prstGeom>
          <a:noFill/>
        </p:spPr>
      </p:pic>
      <p:pic>
        <p:nvPicPr>
          <p:cNvPr id="7" name="Picture 40" descr="mid ocean ridge_sm"/>
          <p:cNvPicPr>
            <a:picLocks noChangeAspect="1" noChangeArrowheads="1"/>
          </p:cNvPicPr>
          <p:nvPr/>
        </p:nvPicPr>
        <p:blipFill>
          <a:blip r:embed="rId3" cstate="print"/>
          <a:srcRect/>
          <a:stretch>
            <a:fillRect/>
          </a:stretch>
        </p:blipFill>
        <p:spPr bwMode="auto">
          <a:xfrm>
            <a:off x="193062" y="4811810"/>
            <a:ext cx="2738788" cy="1905000"/>
          </a:xfrm>
          <a:prstGeom prst="rect">
            <a:avLst/>
          </a:prstGeom>
          <a:noFill/>
        </p:spPr>
      </p:pic>
      <p:pic>
        <p:nvPicPr>
          <p:cNvPr id="1026" name="Picture 2"/>
          <p:cNvPicPr>
            <a:picLocks noChangeAspect="1" noChangeArrowheads="1"/>
          </p:cNvPicPr>
          <p:nvPr/>
        </p:nvPicPr>
        <p:blipFill>
          <a:blip r:embed="rId4" cstate="print"/>
          <a:srcRect/>
          <a:stretch>
            <a:fillRect/>
          </a:stretch>
        </p:blipFill>
        <p:spPr bwMode="auto">
          <a:xfrm>
            <a:off x="3261441" y="1828800"/>
            <a:ext cx="2995613" cy="1752600"/>
          </a:xfrm>
          <a:prstGeom prst="rect">
            <a:avLst/>
          </a:prstGeom>
          <a:noFill/>
          <a:ln w="9525">
            <a:noFill/>
            <a:miter lim="800000"/>
            <a:headEnd/>
            <a:tailEnd/>
          </a:ln>
        </p:spPr>
      </p:pic>
      <p:sp>
        <p:nvSpPr>
          <p:cNvPr id="9" name="Text Box 42"/>
          <p:cNvSpPr txBox="1">
            <a:spLocks noChangeArrowheads="1"/>
          </p:cNvSpPr>
          <p:nvPr/>
        </p:nvSpPr>
        <p:spPr bwMode="auto">
          <a:xfrm>
            <a:off x="3276600" y="3810000"/>
            <a:ext cx="3048000" cy="1384995"/>
          </a:xfrm>
          <a:prstGeom prst="rect">
            <a:avLst/>
          </a:prstGeom>
          <a:noFill/>
          <a:ln w="9525">
            <a:noFill/>
            <a:miter lim="800000"/>
            <a:headEnd/>
            <a:tailEnd/>
          </a:ln>
          <a:effectLst/>
        </p:spPr>
        <p:txBody>
          <a:bodyPr wrap="square">
            <a:spAutoFit/>
          </a:bodyPr>
          <a:lstStyle/>
          <a:p>
            <a:r>
              <a:rPr lang="en-US" sz="2000" dirty="0" smtClean="0"/>
              <a:t>Oceanic/Oceanic </a:t>
            </a:r>
            <a:r>
              <a:rPr lang="en-US" sz="2000" b="1" u="sng" dirty="0" smtClean="0"/>
              <a:t>or</a:t>
            </a:r>
            <a:endParaRPr lang="en-US" sz="2000" b="1" u="sng" dirty="0"/>
          </a:p>
          <a:p>
            <a:r>
              <a:rPr lang="en-US" sz="2000" dirty="0" smtClean="0"/>
              <a:t>Oceanic/Continental</a:t>
            </a:r>
            <a:r>
              <a:rPr lang="en-US" sz="2000" dirty="0" smtClean="0">
                <a:sym typeface="Wingdings" pitchFamily="1" charset="2"/>
              </a:rPr>
              <a:t>     </a:t>
            </a:r>
          </a:p>
          <a:p>
            <a:pPr algn="ctr"/>
            <a:r>
              <a:rPr lang="en-US" sz="2000" dirty="0" smtClean="0">
                <a:sym typeface="Wingdings" pitchFamily="1" charset="2"/>
              </a:rPr>
              <a:t>    </a:t>
            </a:r>
            <a:r>
              <a:rPr lang="en-US" sz="2000" b="1" i="1" dirty="0" err="1">
                <a:sym typeface="Wingdings" pitchFamily="1" charset="2"/>
              </a:rPr>
              <a:t>subduction</a:t>
            </a:r>
            <a:endParaRPr lang="en-US" sz="2000" dirty="0">
              <a:sym typeface="Wingdings" pitchFamily="1" charset="2"/>
            </a:endParaRPr>
          </a:p>
          <a:p>
            <a:endParaRPr lang="en-US" dirty="0">
              <a:sym typeface="Wingdings" pitchFamily="1" charset="2"/>
            </a:endParaRPr>
          </a:p>
        </p:txBody>
      </p:sp>
      <p:pic>
        <p:nvPicPr>
          <p:cNvPr id="1027" name="Picture 3"/>
          <p:cNvPicPr>
            <a:picLocks noChangeAspect="1" noChangeArrowheads="1"/>
          </p:cNvPicPr>
          <p:nvPr/>
        </p:nvPicPr>
        <p:blipFill>
          <a:blip r:embed="rId5" cstate="print"/>
          <a:srcRect/>
          <a:stretch>
            <a:fillRect/>
          </a:stretch>
        </p:blipFill>
        <p:spPr bwMode="auto">
          <a:xfrm>
            <a:off x="3581400" y="4800600"/>
            <a:ext cx="2743200" cy="1738273"/>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6667499" y="4078265"/>
            <a:ext cx="2247900" cy="2048794"/>
          </a:xfrm>
          <a:prstGeom prst="rect">
            <a:avLst/>
          </a:prstGeom>
          <a:noFill/>
          <a:ln w="9525">
            <a:noFill/>
            <a:miter lim="800000"/>
            <a:headEnd/>
            <a:tailEnd/>
          </a:ln>
        </p:spPr>
      </p:pic>
      <p:sp>
        <p:nvSpPr>
          <p:cNvPr id="10" name="Rectangle 9"/>
          <p:cNvSpPr/>
          <p:nvPr/>
        </p:nvSpPr>
        <p:spPr>
          <a:xfrm>
            <a:off x="1" y="0"/>
            <a:ext cx="8915398" cy="523220"/>
          </a:xfrm>
          <a:prstGeom prst="rect">
            <a:avLst/>
          </a:prstGeom>
        </p:spPr>
        <p:txBody>
          <a:bodyPr wrap="square">
            <a:spAutoFit/>
          </a:bodyPr>
          <a:lstStyle/>
          <a:p>
            <a:pPr algn="ctr"/>
            <a:r>
              <a:rPr lang="en-US" sz="2800" dirty="0" smtClean="0">
                <a:solidFill>
                  <a:schemeClr val="bg1"/>
                </a:solidFill>
                <a:hlinkClick r:id="rId7"/>
              </a:rPr>
              <a:t>A Review of Earth’s Interior and Plate Tectonics Video</a:t>
            </a:r>
            <a:endParaRPr lang="en-US" sz="2800" dirty="0">
              <a:solidFill>
                <a:schemeClr val="bg1"/>
              </a:solidFill>
            </a:endParaRPr>
          </a:p>
        </p:txBody>
      </p:sp>
    </p:spTree>
    <p:extLst>
      <p:ext uri="{BB962C8B-B14F-4D97-AF65-F5344CB8AC3E}">
        <p14:creationId xmlns:p14="http://schemas.microsoft.com/office/powerpoint/2010/main" val="138612358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txBox="1">
            <a:spLocks noGrp="1"/>
          </p:cNvSpPr>
          <p:nvPr>
            <p:ph type="title"/>
          </p:nvPr>
        </p:nvSpPr>
        <p:spPr>
          <a:xfrm>
            <a:off x="457200" y="274638"/>
            <a:ext cx="8229600" cy="1143000"/>
          </a:xfrm>
        </p:spPr>
        <p:txBody>
          <a:bodyPr/>
          <a:lstStyle/>
          <a:p>
            <a:pPr>
              <a:spcBef>
                <a:spcPct val="0"/>
              </a:spcBef>
              <a:spcAft>
                <a:spcPct val="0"/>
              </a:spcAft>
            </a:pPr>
            <a:r>
              <a:rPr lang="en-US" b="1">
                <a:solidFill>
                  <a:srgbClr val="000000"/>
                </a:solidFill>
                <a:latin typeface="Arial" charset="0"/>
                <a:ea typeface="ＭＳ Ｐゴシック" charset="0"/>
                <a:sym typeface="Arial" charset="0"/>
              </a:rPr>
              <a:t>What type of boundary is shown?</a:t>
            </a:r>
          </a:p>
        </p:txBody>
      </p:sp>
      <p:sp>
        <p:nvSpPr>
          <p:cNvPr id="89090" name="Text Placeholder 2"/>
          <p:cNvSpPr txBox="1">
            <a:spLocks noGrp="1"/>
          </p:cNvSpPr>
          <p:nvPr>
            <p:ph type="body" idx="1"/>
          </p:nvPr>
        </p:nvSpPr>
        <p:spPr>
          <a:xfrm>
            <a:off x="381000" y="4191000"/>
            <a:ext cx="8229600" cy="2438400"/>
          </a:xfrm>
        </p:spPr>
        <p:txBody>
          <a:bodyPr/>
          <a:lstStyle>
            <a:lvl1pPr indent="-222250">
              <a:defRPr sz="1400">
                <a:solidFill>
                  <a:srgbClr val="000000"/>
                </a:solidFill>
                <a:latin typeface="Arial" charset="0"/>
                <a:ea typeface="ＭＳ Ｐゴシック"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a:t>a. an oceanic ridge</a:t>
            </a:r>
          </a:p>
          <a:p>
            <a:pPr>
              <a:spcBef>
                <a:spcPts val="638"/>
              </a:spcBef>
              <a:spcAft>
                <a:spcPct val="0"/>
              </a:spcAft>
              <a:buClr>
                <a:srgbClr val="000000"/>
              </a:buClr>
              <a:buFontTx/>
              <a:buNone/>
            </a:pPr>
            <a:r>
              <a:rPr lang="en-US" sz="3200"/>
              <a:t>b. a continental-continental boundary 	</a:t>
            </a:r>
          </a:p>
          <a:p>
            <a:pPr>
              <a:spcBef>
                <a:spcPts val="638"/>
              </a:spcBef>
              <a:spcAft>
                <a:spcPct val="0"/>
              </a:spcAft>
              <a:buClr>
                <a:srgbClr val="000000"/>
              </a:buClr>
              <a:buFontTx/>
              <a:buNone/>
            </a:pPr>
            <a:r>
              <a:rPr lang="en-US" sz="3200"/>
              <a:t>c. a transform boundary	</a:t>
            </a:r>
          </a:p>
          <a:p>
            <a:pPr>
              <a:spcBef>
                <a:spcPts val="638"/>
              </a:spcBef>
              <a:spcAft>
                <a:spcPct val="0"/>
              </a:spcAft>
              <a:buClr>
                <a:srgbClr val="000000"/>
              </a:buClr>
              <a:buFontTx/>
              <a:buNone/>
            </a:pPr>
            <a:r>
              <a:rPr lang="en-US" sz="3200"/>
              <a:t>d. an oceanic-continental boundary</a:t>
            </a:r>
          </a:p>
          <a:p>
            <a:pPr>
              <a:spcBef>
                <a:spcPts val="638"/>
              </a:spcBef>
              <a:spcAft>
                <a:spcPct val="0"/>
              </a:spcAft>
              <a:buClr>
                <a:srgbClr val="000000"/>
              </a:buClr>
              <a:buFontTx/>
              <a:buNone/>
            </a:pPr>
            <a:endParaRPr lang="en-US" sz="3200"/>
          </a:p>
        </p:txBody>
      </p:sp>
      <p:pic>
        <p:nvPicPr>
          <p:cNvPr id="89091" name="Picture 2" descr="earth-ch17-continental continental convergence.gif"/>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57200" y="1524000"/>
            <a:ext cx="8077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092" name="AutoShape 3"/>
          <p:cNvCxnSpPr>
            <a:cxnSpLocks noChangeShapeType="1"/>
          </p:cNvCxnSpPr>
          <p:nvPr/>
        </p:nvCxnSpPr>
        <p:spPr bwMode="auto">
          <a:xfrm>
            <a:off x="3200400" y="3200400"/>
            <a:ext cx="1828800" cy="685800"/>
          </a:xfrm>
          <a:prstGeom prst="curvedConnector3">
            <a:avLst>
              <a:gd name="adj1" fmla="val 50000"/>
            </a:avLst>
          </a:prstGeom>
          <a:noFill/>
          <a:ln w="9525">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56900901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9.4 Testing Plate Tectonics</a:t>
            </a:r>
            <a:endParaRPr lang="en-US" dirty="0"/>
          </a:p>
        </p:txBody>
      </p:sp>
      <p:sp>
        <p:nvSpPr>
          <p:cNvPr id="4" name="Content Placeholder 3"/>
          <p:cNvSpPr>
            <a:spLocks noGrp="1"/>
          </p:cNvSpPr>
          <p:nvPr>
            <p:ph idx="1"/>
          </p:nvPr>
        </p:nvSpPr>
        <p:spPr/>
        <p:txBody>
          <a:bodyPr>
            <a:noAutofit/>
          </a:bodyPr>
          <a:lstStyle/>
          <a:p>
            <a:r>
              <a:rPr lang="en-US" sz="2800" dirty="0" smtClean="0"/>
              <a:t>Several pieces of evidence discovered after hundreds of years of testing the theory of plate tectonics</a:t>
            </a:r>
          </a:p>
          <a:p>
            <a:pPr lvl="1">
              <a:buFont typeface="+mj-lt"/>
              <a:buAutoNum type="arabicPeriod"/>
            </a:pPr>
            <a:r>
              <a:rPr lang="en-US" sz="2800" b="1" u="sng" dirty="0" err="1" smtClean="0"/>
              <a:t>Paleomagnetism</a:t>
            </a:r>
            <a:r>
              <a:rPr lang="en-US" sz="2800" dirty="0" smtClean="0"/>
              <a:t>: symmetrical bands of magnetized rock on ocean floor/volcanic regions</a:t>
            </a:r>
          </a:p>
          <a:p>
            <a:pPr lvl="1">
              <a:buFont typeface="+mj-lt"/>
              <a:buAutoNum type="arabicPeriod"/>
            </a:pPr>
            <a:r>
              <a:rPr lang="en-US" sz="2800" b="1" u="sng" dirty="0" smtClean="0"/>
              <a:t>Earthquake Patterns</a:t>
            </a:r>
            <a:r>
              <a:rPr lang="en-US" sz="2800" dirty="0" smtClean="0"/>
              <a:t>: deep-focus earthquakes &amp; ocean trenches</a:t>
            </a:r>
          </a:p>
          <a:p>
            <a:pPr lvl="1">
              <a:buFont typeface="+mj-lt"/>
              <a:buAutoNum type="arabicPeriod"/>
            </a:pPr>
            <a:r>
              <a:rPr lang="en-US" sz="2800" b="1" u="sng" dirty="0" smtClean="0"/>
              <a:t>Ocean Drilling</a:t>
            </a:r>
            <a:r>
              <a:rPr lang="en-US" sz="2800" dirty="0" smtClean="0"/>
              <a:t>: age of oceanic crust</a:t>
            </a:r>
          </a:p>
          <a:p>
            <a:pPr lvl="1">
              <a:buFont typeface="+mj-lt"/>
              <a:buAutoNum type="arabicPeriod"/>
            </a:pPr>
            <a:r>
              <a:rPr lang="en-US" sz="2800" b="1" u="sng" dirty="0" smtClean="0"/>
              <a:t>Hot </a:t>
            </a:r>
            <a:r>
              <a:rPr lang="en-US" sz="2800" b="1" u="sng" dirty="0" smtClean="0"/>
              <a:t>Spots</a:t>
            </a:r>
            <a:endParaRPr lang="en-US" sz="2800" b="1" u="sng" dirty="0"/>
          </a:p>
        </p:txBody>
      </p:sp>
    </p:spTree>
    <p:extLst>
      <p:ext uri="{BB962C8B-B14F-4D97-AF65-F5344CB8AC3E}">
        <p14:creationId xmlns:p14="http://schemas.microsoft.com/office/powerpoint/2010/main" val="25057176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6"/>
          <p:cNvPicPr>
            <a:picLocks noChangeAspect="1" noChangeArrowheads="1"/>
          </p:cNvPicPr>
          <p:nvPr/>
        </p:nvPicPr>
        <p:blipFill>
          <a:blip r:embed="rId2">
            <a:extLst>
              <a:ext uri="{28A0092B-C50C-407E-A947-70E740481C1C}">
                <a14:useLocalDpi xmlns:a14="http://schemas.microsoft.com/office/drawing/2010/main" val="0"/>
              </a:ext>
            </a:extLst>
          </a:blip>
          <a:srcRect r="49963"/>
          <a:stretch>
            <a:fillRect/>
          </a:stretch>
        </p:blipFill>
        <p:spPr bwMode="auto">
          <a:xfrm>
            <a:off x="5334000" y="1587500"/>
            <a:ext cx="3810000" cy="5118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3011" name="TextBox 8"/>
          <p:cNvSpPr txBox="1">
            <a:spLocks noChangeArrowheads="1"/>
          </p:cNvSpPr>
          <p:nvPr/>
        </p:nvSpPr>
        <p:spPr bwMode="auto">
          <a:xfrm>
            <a:off x="6477000" y="1063625"/>
            <a:ext cx="1501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000000"/>
                </a:solidFill>
                <a:latin typeface="Arial" charset="0"/>
                <a:ea typeface="ＭＳ Ｐゴシック" charset="0"/>
                <a:cs typeface="ＭＳ Ｐゴシック" charset="0"/>
                <a:sym typeface="Arial" charset="0"/>
              </a:defRPr>
            </a:lvl1pPr>
            <a:lvl2pPr marL="742950" indent="-285750" eaLnBrk="0" hangingPunct="0">
              <a:defRPr sz="1400">
                <a:solidFill>
                  <a:srgbClr val="000000"/>
                </a:solidFill>
                <a:latin typeface="Arial" charset="0"/>
                <a:ea typeface="ＭＳ Ｐゴシック" charset="0"/>
                <a:sym typeface="Arial" charset="0"/>
              </a:defRPr>
            </a:lvl2pPr>
            <a:lvl3pPr marL="1143000" indent="-228600" eaLnBrk="0" hangingPunct="0">
              <a:defRPr sz="1400">
                <a:solidFill>
                  <a:srgbClr val="000000"/>
                </a:solidFill>
                <a:latin typeface="Arial" charset="0"/>
                <a:ea typeface="ＭＳ Ｐゴシック" charset="0"/>
                <a:sym typeface="Arial" charset="0"/>
              </a:defRPr>
            </a:lvl3pPr>
            <a:lvl4pPr marL="1600200" indent="-228600" eaLnBrk="0" hangingPunct="0">
              <a:defRPr sz="1400">
                <a:solidFill>
                  <a:srgbClr val="000000"/>
                </a:solidFill>
                <a:latin typeface="Arial" charset="0"/>
                <a:ea typeface="ＭＳ Ｐゴシック" charset="0"/>
                <a:sym typeface="Arial" charset="0"/>
              </a:defRPr>
            </a:lvl4pPr>
            <a:lvl5pPr marL="2057400" indent="-228600" eaLnBrk="0" hangingPunct="0">
              <a:defRPr sz="1400">
                <a:solidFill>
                  <a:srgbClr val="000000"/>
                </a:solidFill>
                <a:latin typeface="Arial" charset="0"/>
                <a:ea typeface="ＭＳ Ｐゴシック"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9pPr>
          </a:lstStyle>
          <a:p>
            <a:pPr eaLnBrk="1" hangingPunct="1"/>
            <a:r>
              <a:rPr lang="en-US" sz="2800" b="1" u="sng"/>
              <a:t>Polarity</a:t>
            </a:r>
          </a:p>
        </p:txBody>
      </p:sp>
      <p:sp>
        <p:nvSpPr>
          <p:cNvPr id="43012" name="Shape 168"/>
          <p:cNvSpPr txBox="1">
            <a:spLocks noGrp="1"/>
          </p:cNvSpPr>
          <p:nvPr>
            <p:ph type="title"/>
          </p:nvPr>
        </p:nvSpPr>
        <p:spPr>
          <a:xfrm>
            <a:off x="457200" y="281266"/>
            <a:ext cx="8229600" cy="861734"/>
          </a:xfrm>
        </p:spPr>
        <p:txBody>
          <a:bodyPr tIns="45700" bIns="45700">
            <a:spAutoFit/>
          </a:bodyPr>
          <a:lstStyle/>
          <a:p>
            <a:pPr eaLnBrk="1" hangingPunct="1">
              <a:spcBef>
                <a:spcPct val="0"/>
              </a:spcBef>
              <a:spcAft>
                <a:spcPct val="0"/>
              </a:spcAft>
              <a:buSzPct val="25000"/>
            </a:pPr>
            <a:r>
              <a:rPr lang="en-US" b="1" dirty="0" smtClean="0">
                <a:solidFill>
                  <a:srgbClr val="000000"/>
                </a:solidFill>
                <a:latin typeface="Arial" charset="0"/>
                <a:ea typeface="ＭＳ Ｐゴシック" charset="0"/>
                <a:sym typeface="Arial" charset="0"/>
              </a:rPr>
              <a:t>1. Magnetism </a:t>
            </a:r>
            <a:r>
              <a:rPr lang="en-US" b="1" dirty="0">
                <a:solidFill>
                  <a:srgbClr val="000000"/>
                </a:solidFill>
                <a:latin typeface="Arial" charset="0"/>
                <a:ea typeface="ＭＳ Ｐゴシック" charset="0"/>
                <a:sym typeface="Arial" charset="0"/>
              </a:rPr>
              <a:t>&amp; Seafloor</a:t>
            </a:r>
          </a:p>
        </p:txBody>
      </p:sp>
      <p:sp>
        <p:nvSpPr>
          <p:cNvPr id="2" name="Content Placeholder 1"/>
          <p:cNvSpPr>
            <a:spLocks noGrp="1"/>
          </p:cNvSpPr>
          <p:nvPr>
            <p:ph idx="1"/>
          </p:nvPr>
        </p:nvSpPr>
        <p:spPr>
          <a:xfrm>
            <a:off x="1" y="1143000"/>
            <a:ext cx="5334000" cy="5562600"/>
          </a:xfrm>
        </p:spPr>
        <p:txBody>
          <a:bodyPr>
            <a:normAutofit fontScale="85000" lnSpcReduction="20000"/>
          </a:bodyPr>
          <a:lstStyle/>
          <a:p>
            <a:r>
              <a:rPr lang="en-US" sz="3500" b="1" u="sng" dirty="0" err="1">
                <a:solidFill>
                  <a:schemeClr val="tx1"/>
                </a:solidFill>
                <a:latin typeface="Calibri"/>
                <a:cs typeface="Calibri"/>
              </a:rPr>
              <a:t>Paleomagnetism</a:t>
            </a:r>
            <a:r>
              <a:rPr lang="en-US" sz="2800" dirty="0">
                <a:solidFill>
                  <a:schemeClr val="tx1"/>
                </a:solidFill>
                <a:latin typeface="Calibri"/>
                <a:cs typeface="Calibri"/>
              </a:rPr>
              <a:t>: natural remnant magnetism in rock bodies</a:t>
            </a:r>
          </a:p>
          <a:p>
            <a:pPr lvl="1"/>
            <a:r>
              <a:rPr lang="en-US" sz="2800" dirty="0">
                <a:solidFill>
                  <a:schemeClr val="tx1"/>
                </a:solidFill>
                <a:latin typeface="Calibri"/>
                <a:cs typeface="Calibri"/>
              </a:rPr>
              <a:t>Permanent magnetization acquired by rock that can be used to determine the location of the </a:t>
            </a:r>
            <a:r>
              <a:rPr lang="en-US" sz="2800" dirty="0">
                <a:solidFill>
                  <a:srgbClr val="302C24"/>
                </a:solidFill>
                <a:latin typeface="Calibri"/>
                <a:cs typeface="Calibri"/>
              </a:rPr>
              <a:t>magnetic poles ay the time it </a:t>
            </a:r>
            <a:r>
              <a:rPr lang="en-US" sz="2800" dirty="0">
                <a:solidFill>
                  <a:schemeClr val="tx1"/>
                </a:solidFill>
                <a:latin typeface="Calibri"/>
                <a:cs typeface="Calibri"/>
              </a:rPr>
              <a:t>became magnetized.</a:t>
            </a:r>
          </a:p>
          <a:p>
            <a:r>
              <a:rPr lang="en-US" sz="2800" dirty="0">
                <a:solidFill>
                  <a:schemeClr val="tx1"/>
                </a:solidFill>
                <a:latin typeface="Calibri"/>
                <a:cs typeface="Calibri"/>
              </a:rPr>
              <a:t>Certain rocks contain </a:t>
            </a:r>
            <a:r>
              <a:rPr lang="en-US" sz="2800" u="sng" dirty="0">
                <a:solidFill>
                  <a:schemeClr val="tx1"/>
                </a:solidFill>
                <a:latin typeface="Calibri"/>
                <a:cs typeface="Calibri"/>
              </a:rPr>
              <a:t>iron-rich minerals </a:t>
            </a:r>
            <a:r>
              <a:rPr lang="en-US" sz="2800" dirty="0">
                <a:solidFill>
                  <a:schemeClr val="tx1"/>
                </a:solidFill>
                <a:latin typeface="Calibri"/>
                <a:cs typeface="Calibri"/>
              </a:rPr>
              <a:t>(ex: magnetite)</a:t>
            </a:r>
            <a:r>
              <a:rPr lang="en-US" sz="2800" dirty="0">
                <a:solidFill>
                  <a:schemeClr val="tx1"/>
                </a:solidFill>
                <a:latin typeface="Calibri"/>
                <a:cs typeface="Calibri"/>
                <a:sym typeface="Wingdings"/>
              </a:rPr>
              <a:t>:</a:t>
            </a:r>
          </a:p>
          <a:p>
            <a:pPr lvl="1"/>
            <a:r>
              <a:rPr lang="en-US" sz="2800" dirty="0">
                <a:solidFill>
                  <a:schemeClr val="tx1"/>
                </a:solidFill>
                <a:latin typeface="Calibri"/>
                <a:cs typeface="Calibri"/>
                <a:sym typeface="Wingdings"/>
              </a:rPr>
              <a:t>Heated to certain temp. minerals lose their magnetism</a:t>
            </a:r>
          </a:p>
          <a:p>
            <a:pPr lvl="1"/>
            <a:r>
              <a:rPr lang="en-US" sz="2800" dirty="0">
                <a:solidFill>
                  <a:schemeClr val="tx1"/>
                </a:solidFill>
                <a:latin typeface="Calibri"/>
                <a:cs typeface="Calibri"/>
                <a:sym typeface="Wingdings"/>
              </a:rPr>
              <a:t>Cooled to certain temp. magnetized in direction </a:t>
            </a:r>
            <a:r>
              <a:rPr lang="en-US" sz="2800" u="sng" dirty="0">
                <a:solidFill>
                  <a:schemeClr val="tx1"/>
                </a:solidFill>
                <a:latin typeface="Calibri"/>
                <a:cs typeface="Calibri"/>
                <a:sym typeface="Wingdings"/>
              </a:rPr>
              <a:t>parallel</a:t>
            </a:r>
            <a:r>
              <a:rPr lang="en-US" sz="2800" dirty="0">
                <a:solidFill>
                  <a:schemeClr val="tx1"/>
                </a:solidFill>
                <a:latin typeface="Calibri"/>
                <a:cs typeface="Calibri"/>
                <a:sym typeface="Wingdings"/>
              </a:rPr>
              <a:t> to existing magnetic field</a:t>
            </a:r>
          </a:p>
          <a:p>
            <a:pPr lvl="2"/>
            <a:r>
              <a:rPr lang="en-US" sz="2800" dirty="0">
                <a:solidFill>
                  <a:schemeClr val="tx1"/>
                </a:solidFill>
                <a:latin typeface="Calibri"/>
                <a:cs typeface="Calibri"/>
                <a:sym typeface="Wingdings"/>
              </a:rPr>
              <a:t>Similar to a compass needle!</a:t>
            </a:r>
          </a:p>
          <a:p>
            <a:endParaRPr lang="en-US" dirty="0"/>
          </a:p>
        </p:txBody>
      </p:sp>
    </p:spTree>
    <p:extLst>
      <p:ext uri="{BB962C8B-B14F-4D97-AF65-F5344CB8AC3E}">
        <p14:creationId xmlns:p14="http://schemas.microsoft.com/office/powerpoint/2010/main" val="353403688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Placeholder 2"/>
          <p:cNvSpPr txBox="1">
            <a:spLocks noGrp="1"/>
          </p:cNvSpPr>
          <p:nvPr>
            <p:ph type="body" idx="1"/>
          </p:nvPr>
        </p:nvSpPr>
        <p:spPr>
          <a:xfrm>
            <a:off x="3962400" y="1143000"/>
            <a:ext cx="5181600" cy="5562600"/>
          </a:xfrm>
        </p:spPr>
        <p:txBody>
          <a:bodyPr/>
          <a:lstStyle>
            <a:lvl1pPr indent="-222250">
              <a:defRPr sz="1400">
                <a:solidFill>
                  <a:srgbClr val="000000"/>
                </a:solidFill>
                <a:latin typeface="Arial" charset="0"/>
                <a:ea typeface="ＭＳ Ｐゴシック" charset="0"/>
                <a:sym typeface="Arial" charset="0"/>
              </a:defRPr>
            </a:lvl1pPr>
            <a:lvl2pPr indent="-1778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Char char="•"/>
            </a:pPr>
            <a:r>
              <a:rPr lang="en-US" sz="3200"/>
              <a:t>But the Earth's magnetic field reverses every several thousand years</a:t>
            </a:r>
          </a:p>
          <a:p>
            <a:pPr lvl="1">
              <a:spcBef>
                <a:spcPts val="563"/>
              </a:spcBef>
              <a:spcAft>
                <a:spcPct val="0"/>
              </a:spcAft>
              <a:buClr>
                <a:srgbClr val="000000"/>
              </a:buClr>
              <a:buFont typeface="Wingdings" charset="0"/>
              <a:buChar char="Ø"/>
            </a:pPr>
            <a:r>
              <a:rPr lang="en-US" sz="2800"/>
              <a:t>Creates new material on the sea floor which is oriented </a:t>
            </a:r>
            <a:r>
              <a:rPr lang="en-US" sz="2800" b="1" u="sng"/>
              <a:t>magnetically opposite </a:t>
            </a:r>
            <a:r>
              <a:rPr lang="en-US" sz="2800"/>
              <a:t> the older material. </a:t>
            </a:r>
          </a:p>
          <a:p>
            <a:pPr>
              <a:spcBef>
                <a:spcPts val="638"/>
              </a:spcBef>
              <a:spcAft>
                <a:spcPct val="0"/>
              </a:spcAft>
              <a:buClr>
                <a:srgbClr val="000000"/>
              </a:buClr>
              <a:buFontTx/>
              <a:buChar char="•"/>
            </a:pPr>
            <a:r>
              <a:rPr lang="en-US" sz="3200"/>
              <a:t>Flow changes</a:t>
            </a:r>
            <a:r>
              <a:rPr lang="en-US" sz="3200" b="1"/>
              <a:t>→  </a:t>
            </a:r>
          </a:p>
          <a:p>
            <a:pPr>
              <a:spcBef>
                <a:spcPts val="638"/>
              </a:spcBef>
              <a:spcAft>
                <a:spcPct val="0"/>
              </a:spcAft>
              <a:buClr>
                <a:srgbClr val="000000"/>
              </a:buClr>
              <a:buFontTx/>
              <a:buNone/>
            </a:pPr>
            <a:r>
              <a:rPr lang="en-US" sz="3200"/>
              <a:t>    magnetic reversal→   </a:t>
            </a:r>
          </a:p>
          <a:p>
            <a:pPr>
              <a:spcBef>
                <a:spcPts val="638"/>
              </a:spcBef>
              <a:spcAft>
                <a:spcPct val="0"/>
              </a:spcAft>
              <a:buClr>
                <a:srgbClr val="000000"/>
              </a:buClr>
              <a:buFontTx/>
              <a:buNone/>
            </a:pPr>
            <a:r>
              <a:rPr lang="en-US" sz="3200"/>
              <a:t>             compass points S</a:t>
            </a:r>
          </a:p>
          <a:p>
            <a:pPr>
              <a:spcBef>
                <a:spcPts val="638"/>
              </a:spcBef>
              <a:spcAft>
                <a:spcPct val="0"/>
              </a:spcAft>
              <a:buClr>
                <a:srgbClr val="000000"/>
              </a:buClr>
              <a:buFontTx/>
              <a:buChar char="•"/>
            </a:pPr>
            <a:endParaRPr lang="en-US" sz="3200"/>
          </a:p>
          <a:p>
            <a:pPr>
              <a:spcBef>
                <a:spcPts val="638"/>
              </a:spcBef>
              <a:spcAft>
                <a:spcPct val="0"/>
              </a:spcAft>
              <a:buClr>
                <a:srgbClr val="000000"/>
              </a:buClr>
              <a:buFontTx/>
              <a:buChar char="•"/>
            </a:pPr>
            <a:endParaRPr lang="en-US" sz="3200"/>
          </a:p>
        </p:txBody>
      </p:sp>
      <p:pic>
        <p:nvPicPr>
          <p:cNvPr id="44034" name="Picture 3"/>
          <p:cNvPicPr>
            <a:picLocks noChangeAspect="1" noChangeArrowheads="1"/>
          </p:cNvPicPr>
          <p:nvPr/>
        </p:nvPicPr>
        <p:blipFill>
          <a:blip r:embed="rId2">
            <a:extLst>
              <a:ext uri="{28A0092B-C50C-407E-A947-70E740481C1C}">
                <a14:useLocalDpi xmlns:a14="http://schemas.microsoft.com/office/drawing/2010/main" val="0"/>
              </a:ext>
            </a:extLst>
          </a:blip>
          <a:srcRect l="49162" r="3424"/>
          <a:stretch>
            <a:fillRect/>
          </a:stretch>
        </p:blipFill>
        <p:spPr bwMode="auto">
          <a:xfrm>
            <a:off x="228600" y="1841500"/>
            <a:ext cx="3810000"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Box 4"/>
          <p:cNvSpPr txBox="1">
            <a:spLocks noChangeArrowheads="1"/>
          </p:cNvSpPr>
          <p:nvPr/>
        </p:nvSpPr>
        <p:spPr bwMode="auto">
          <a:xfrm>
            <a:off x="1447800" y="1209675"/>
            <a:ext cx="1501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000000"/>
                </a:solidFill>
                <a:latin typeface="Arial" charset="0"/>
                <a:ea typeface="ＭＳ Ｐゴシック" charset="0"/>
                <a:cs typeface="ＭＳ Ｐゴシック" charset="0"/>
                <a:sym typeface="Arial" charset="0"/>
              </a:defRPr>
            </a:lvl1pPr>
            <a:lvl2pPr marL="742950" indent="-285750" eaLnBrk="0" hangingPunct="0">
              <a:defRPr sz="1400">
                <a:solidFill>
                  <a:srgbClr val="000000"/>
                </a:solidFill>
                <a:latin typeface="Arial" charset="0"/>
                <a:ea typeface="ＭＳ Ｐゴシック" charset="0"/>
                <a:sym typeface="Arial" charset="0"/>
              </a:defRPr>
            </a:lvl2pPr>
            <a:lvl3pPr marL="1143000" indent="-228600" eaLnBrk="0" hangingPunct="0">
              <a:defRPr sz="1400">
                <a:solidFill>
                  <a:srgbClr val="000000"/>
                </a:solidFill>
                <a:latin typeface="Arial" charset="0"/>
                <a:ea typeface="ＭＳ Ｐゴシック" charset="0"/>
                <a:sym typeface="Arial" charset="0"/>
              </a:defRPr>
            </a:lvl3pPr>
            <a:lvl4pPr marL="1600200" indent="-228600" eaLnBrk="0" hangingPunct="0">
              <a:defRPr sz="1400">
                <a:solidFill>
                  <a:srgbClr val="000000"/>
                </a:solidFill>
                <a:latin typeface="Arial" charset="0"/>
                <a:ea typeface="ＭＳ Ｐゴシック" charset="0"/>
                <a:sym typeface="Arial" charset="0"/>
              </a:defRPr>
            </a:lvl4pPr>
            <a:lvl5pPr marL="2057400" indent="-228600" eaLnBrk="0" hangingPunct="0">
              <a:defRPr sz="1400">
                <a:solidFill>
                  <a:srgbClr val="000000"/>
                </a:solidFill>
                <a:latin typeface="Arial" charset="0"/>
                <a:ea typeface="ＭＳ Ｐゴシック"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9pPr>
          </a:lstStyle>
          <a:p>
            <a:pPr eaLnBrk="1" hangingPunct="1"/>
            <a:r>
              <a:rPr lang="en-US" sz="2800" b="1" u="sng" dirty="0"/>
              <a:t>Polarity</a:t>
            </a:r>
          </a:p>
        </p:txBody>
      </p:sp>
      <p:sp>
        <p:nvSpPr>
          <p:cNvPr id="44036" name="Shape 168"/>
          <p:cNvSpPr txBox="1">
            <a:spLocks noGrp="1"/>
          </p:cNvSpPr>
          <p:nvPr>
            <p:ph type="title"/>
          </p:nvPr>
        </p:nvSpPr>
        <p:spPr>
          <a:xfrm>
            <a:off x="457200" y="537"/>
            <a:ext cx="8229600" cy="769401"/>
          </a:xfrm>
        </p:spPr>
        <p:txBody>
          <a:bodyPr tIns="45700" bIns="45700">
            <a:spAutoFit/>
          </a:bodyPr>
          <a:lstStyle/>
          <a:p>
            <a:pPr eaLnBrk="1" hangingPunct="1">
              <a:spcBef>
                <a:spcPct val="0"/>
              </a:spcBef>
              <a:spcAft>
                <a:spcPct val="0"/>
              </a:spcAft>
              <a:buSzPct val="25000"/>
            </a:pPr>
            <a:r>
              <a:rPr lang="en-US" sz="4400" b="1" dirty="0">
                <a:solidFill>
                  <a:srgbClr val="000000"/>
                </a:solidFill>
                <a:latin typeface="Arial" charset="0"/>
                <a:ea typeface="ＭＳ Ｐゴシック" charset="0"/>
                <a:sym typeface="Arial" charset="0"/>
              </a:rPr>
              <a:t>Magnetism &amp; Seafloor (</a:t>
            </a:r>
            <a:r>
              <a:rPr lang="en-US" sz="4400" b="1" dirty="0" err="1">
                <a:solidFill>
                  <a:srgbClr val="000000"/>
                </a:solidFill>
                <a:latin typeface="Arial" charset="0"/>
                <a:ea typeface="ＭＳ Ｐゴシック" charset="0"/>
                <a:sym typeface="Arial" charset="0"/>
              </a:rPr>
              <a:t>cont</a:t>
            </a:r>
            <a:r>
              <a:rPr lang="en-US" sz="4400" b="1" dirty="0">
                <a:solidFill>
                  <a:srgbClr val="000000"/>
                </a:solidFill>
                <a:latin typeface="Arial" charset="0"/>
                <a:ea typeface="ＭＳ Ｐゴシック" charset="0"/>
                <a:sym typeface="Arial" charset="0"/>
              </a:rPr>
              <a:t>)</a:t>
            </a:r>
          </a:p>
        </p:txBody>
      </p:sp>
    </p:spTree>
    <p:extLst>
      <p:ext uri="{BB962C8B-B14F-4D97-AF65-F5344CB8AC3E}">
        <p14:creationId xmlns:p14="http://schemas.microsoft.com/office/powerpoint/2010/main" val="51261979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Placeholder 2"/>
          <p:cNvSpPr txBox="1">
            <a:spLocks noGrp="1"/>
          </p:cNvSpPr>
          <p:nvPr>
            <p:ph type="body" idx="1"/>
          </p:nvPr>
        </p:nvSpPr>
        <p:spPr>
          <a:xfrm>
            <a:off x="228600" y="990600"/>
            <a:ext cx="8686800" cy="1600200"/>
          </a:xfrm>
        </p:spPr>
        <p:txBody>
          <a:bodyPr/>
          <a:lstStyle>
            <a:lvl1pPr indent="-222250">
              <a:defRPr sz="1400">
                <a:solidFill>
                  <a:srgbClr val="000000"/>
                </a:solidFill>
                <a:latin typeface="Arial" charset="0"/>
                <a:ea typeface="ＭＳ Ｐゴシック" charset="0"/>
                <a:sym typeface="Arial" charset="0"/>
              </a:defRPr>
            </a:lvl1pPr>
            <a:lvl2pPr indent="-1778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indent="-152400">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Char char="•"/>
            </a:pPr>
            <a:r>
              <a:rPr lang="en-US" sz="3200"/>
              <a:t>Oceanic crust contains basaltic rock</a:t>
            </a:r>
          </a:p>
          <a:p>
            <a:pPr lvl="1">
              <a:spcBef>
                <a:spcPts val="563"/>
              </a:spcBef>
              <a:spcAft>
                <a:spcPct val="0"/>
              </a:spcAft>
              <a:buClr>
                <a:srgbClr val="000000"/>
              </a:buClr>
              <a:buFontTx/>
              <a:buNone/>
            </a:pPr>
            <a:r>
              <a:rPr lang="en-US" sz="2800"/>
              <a:t> -contains large amts of Fe-bearing minerals</a:t>
            </a:r>
          </a:p>
          <a:p>
            <a:pPr lvl="3">
              <a:spcAft>
                <a:spcPct val="0"/>
              </a:spcAft>
              <a:buClr>
                <a:srgbClr val="000000"/>
              </a:buClr>
              <a:buFont typeface="Wingdings" charset="0"/>
              <a:buChar char="Ø"/>
            </a:pPr>
            <a:r>
              <a:rPr lang="en-US" sz="2400"/>
              <a:t> So it’s </a:t>
            </a:r>
            <a:r>
              <a:rPr lang="en-US" sz="2400" b="1"/>
              <a:t>MAGNETIC!</a:t>
            </a:r>
          </a:p>
          <a:p>
            <a:pPr lvl="3">
              <a:spcAft>
                <a:spcPct val="0"/>
              </a:spcAft>
              <a:buClr>
                <a:srgbClr val="000000"/>
              </a:buClr>
              <a:buFontTx/>
              <a:buNone/>
            </a:pPr>
            <a:endParaRPr lang="en-US" sz="800" b="1"/>
          </a:p>
          <a:p>
            <a:pPr>
              <a:spcBef>
                <a:spcPts val="638"/>
              </a:spcBef>
              <a:spcAft>
                <a:spcPct val="0"/>
              </a:spcAft>
              <a:buClr>
                <a:srgbClr val="000000"/>
              </a:buClr>
              <a:buFontTx/>
              <a:buChar char="•"/>
            </a:pPr>
            <a:endParaRPr lang="en-US" sz="3200"/>
          </a:p>
        </p:txBody>
      </p:sp>
      <p:sp>
        <p:nvSpPr>
          <p:cNvPr id="45058" name="Shape 168"/>
          <p:cNvSpPr txBox="1">
            <a:spLocks noGrp="1"/>
          </p:cNvSpPr>
          <p:nvPr>
            <p:ph type="title"/>
          </p:nvPr>
        </p:nvSpPr>
        <p:spPr>
          <a:xfrm>
            <a:off x="457200" y="229137"/>
            <a:ext cx="8229600" cy="769401"/>
          </a:xfrm>
        </p:spPr>
        <p:txBody>
          <a:bodyPr tIns="45700" bIns="45700">
            <a:spAutoFit/>
          </a:bodyPr>
          <a:lstStyle/>
          <a:p>
            <a:pPr eaLnBrk="1" hangingPunct="1">
              <a:spcBef>
                <a:spcPct val="0"/>
              </a:spcBef>
              <a:spcAft>
                <a:spcPct val="0"/>
              </a:spcAft>
              <a:buSzPct val="25000"/>
            </a:pPr>
            <a:r>
              <a:rPr lang="en-US" sz="4400" b="1" dirty="0">
                <a:solidFill>
                  <a:srgbClr val="000000"/>
                </a:solidFill>
                <a:latin typeface="Arial" charset="0"/>
                <a:ea typeface="ＭＳ Ｐゴシック" charset="0"/>
                <a:sym typeface="Arial" charset="0"/>
              </a:rPr>
              <a:t>Magnetism &amp; Seafloor (</a:t>
            </a:r>
            <a:r>
              <a:rPr lang="en-US" sz="4400" b="1" dirty="0" err="1">
                <a:solidFill>
                  <a:srgbClr val="000000"/>
                </a:solidFill>
                <a:latin typeface="Arial" charset="0"/>
                <a:ea typeface="ＭＳ Ｐゴシック" charset="0"/>
                <a:sym typeface="Arial" charset="0"/>
              </a:rPr>
              <a:t>cont</a:t>
            </a:r>
            <a:r>
              <a:rPr lang="en-US" sz="4400" b="1" dirty="0">
                <a:solidFill>
                  <a:srgbClr val="000000"/>
                </a:solidFill>
                <a:latin typeface="Arial" charset="0"/>
                <a:ea typeface="ＭＳ Ｐゴシック" charset="0"/>
                <a:sym typeface="Arial" charset="0"/>
              </a:rPr>
              <a:t>)</a:t>
            </a:r>
          </a:p>
        </p:txBody>
      </p:sp>
      <p:pic>
        <p:nvPicPr>
          <p:cNvPr id="45059" name="Picture 4" descr="http://3.bp.blogspot.com/-Ek9nAAfnHFc/TrPJ_ZAcJ_I/AAAAAAAAADY/LPx4dcp8bSQ/s1600/earth-magfiel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286000"/>
            <a:ext cx="3962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Box 6"/>
          <p:cNvSpPr txBox="1">
            <a:spLocks noChangeArrowheads="1"/>
          </p:cNvSpPr>
          <p:nvPr/>
        </p:nvSpPr>
        <p:spPr bwMode="auto">
          <a:xfrm>
            <a:off x="228600" y="2590800"/>
            <a:ext cx="50292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000000"/>
                </a:solidFill>
                <a:latin typeface="Arial" charset="0"/>
                <a:ea typeface="ＭＳ Ｐゴシック" charset="0"/>
                <a:cs typeface="ＭＳ Ｐゴシック" charset="0"/>
                <a:sym typeface="Arial" charset="0"/>
              </a:defRPr>
            </a:lvl1pPr>
            <a:lvl2pPr marL="742950" indent="-285750" eaLnBrk="0" hangingPunct="0">
              <a:defRPr sz="1400">
                <a:solidFill>
                  <a:srgbClr val="000000"/>
                </a:solidFill>
                <a:latin typeface="Arial" charset="0"/>
                <a:ea typeface="ＭＳ Ｐゴシック" charset="0"/>
                <a:sym typeface="Arial" charset="0"/>
              </a:defRPr>
            </a:lvl2pPr>
            <a:lvl3pPr marL="1143000" indent="-228600" eaLnBrk="0" hangingPunct="0">
              <a:defRPr sz="1400">
                <a:solidFill>
                  <a:srgbClr val="000000"/>
                </a:solidFill>
                <a:latin typeface="Arial" charset="0"/>
                <a:ea typeface="ＭＳ Ｐゴシック" charset="0"/>
                <a:sym typeface="Arial" charset="0"/>
              </a:defRPr>
            </a:lvl3pPr>
            <a:lvl4pPr marL="1600200" indent="-228600" eaLnBrk="0" hangingPunct="0">
              <a:defRPr sz="1400">
                <a:solidFill>
                  <a:srgbClr val="000000"/>
                </a:solidFill>
                <a:latin typeface="Arial" charset="0"/>
                <a:ea typeface="ＭＳ Ｐゴシック" charset="0"/>
                <a:sym typeface="Arial" charset="0"/>
              </a:defRPr>
            </a:lvl4pPr>
            <a:lvl5pPr marL="2057400" indent="-228600" eaLnBrk="0" hangingPunct="0">
              <a:defRPr sz="1400">
                <a:solidFill>
                  <a:srgbClr val="000000"/>
                </a:solidFill>
                <a:latin typeface="Arial" charset="0"/>
                <a:ea typeface="ＭＳ Ｐゴシック"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ＭＳ Ｐゴシック" charset="0"/>
                <a:sym typeface="Arial" charset="0"/>
              </a:defRPr>
            </a:lvl9pPr>
          </a:lstStyle>
          <a:p>
            <a:pPr eaLnBrk="1" hangingPunct="1">
              <a:buFontTx/>
              <a:buChar char="•"/>
            </a:pPr>
            <a:r>
              <a:rPr lang="en-US" sz="3200"/>
              <a:t>This and the discovery of magnetic reversal led to the understanding that we can study rock samples far from ridge and understand what the core was like in magnetic polarity millions of years ago.</a:t>
            </a:r>
          </a:p>
        </p:txBody>
      </p:sp>
    </p:spTree>
    <p:extLst>
      <p:ext uri="{BB962C8B-B14F-4D97-AF65-F5344CB8AC3E}">
        <p14:creationId xmlns:p14="http://schemas.microsoft.com/office/powerpoint/2010/main" val="312509905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1. Evidence from Fossils</a:t>
            </a:r>
          </a:p>
        </p:txBody>
      </p:sp>
      <p:pic>
        <p:nvPicPr>
          <p:cNvPr id="15363" name="Picture 2" descr="http://www.jazclass.aust.com/blog/files/drift.gif"/>
          <p:cNvPicPr>
            <a:picLocks noChangeAspect="1" noChangeArrowheads="1"/>
          </p:cNvPicPr>
          <p:nvPr/>
        </p:nvPicPr>
        <p:blipFill>
          <a:blip r:embed="rId2" cstate="print"/>
          <a:srcRect/>
          <a:stretch>
            <a:fillRect/>
          </a:stretch>
        </p:blipFill>
        <p:spPr bwMode="auto">
          <a:xfrm>
            <a:off x="1219201" y="1546412"/>
            <a:ext cx="6946900" cy="5082988"/>
          </a:xfrm>
          <a:prstGeom prst="rect">
            <a:avLst/>
          </a:prstGeom>
          <a:noFill/>
          <a:ln w="9525">
            <a:solidFill>
              <a:srgbClr val="302C24"/>
            </a:solidFill>
            <a:miter lim="800000"/>
            <a:headEnd/>
            <a:tailEnd/>
          </a:ln>
        </p:spPr>
      </p:pic>
    </p:spTree>
    <p:extLst>
      <p:ext uri="{BB962C8B-B14F-4D97-AF65-F5344CB8AC3E}">
        <p14:creationId xmlns:p14="http://schemas.microsoft.com/office/powerpoint/2010/main" val="204236811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hape 168"/>
          <p:cNvSpPr txBox="1">
            <a:spLocks noGrp="1"/>
          </p:cNvSpPr>
          <p:nvPr>
            <p:ph type="title"/>
          </p:nvPr>
        </p:nvSpPr>
        <p:spPr>
          <a:xfrm>
            <a:off x="457200" y="537"/>
            <a:ext cx="8229600" cy="769401"/>
          </a:xfrm>
        </p:spPr>
        <p:txBody>
          <a:bodyPr tIns="45700" bIns="45700">
            <a:spAutoFit/>
          </a:bodyPr>
          <a:lstStyle/>
          <a:p>
            <a:pPr eaLnBrk="1" hangingPunct="1">
              <a:spcBef>
                <a:spcPct val="0"/>
              </a:spcBef>
              <a:spcAft>
                <a:spcPct val="0"/>
              </a:spcAft>
              <a:buSzPct val="25000"/>
            </a:pPr>
            <a:r>
              <a:rPr lang="en-US" sz="4400" b="1" dirty="0">
                <a:solidFill>
                  <a:srgbClr val="000000"/>
                </a:solidFill>
                <a:latin typeface="Arial" charset="0"/>
                <a:ea typeface="ＭＳ Ｐゴシック" charset="0"/>
                <a:sym typeface="Arial" charset="0"/>
              </a:rPr>
              <a:t>Magnetism &amp; Seafloor (</a:t>
            </a:r>
            <a:r>
              <a:rPr lang="en-US" sz="4400" b="1" dirty="0" err="1">
                <a:solidFill>
                  <a:srgbClr val="000000"/>
                </a:solidFill>
                <a:latin typeface="Arial" charset="0"/>
                <a:ea typeface="ＭＳ Ｐゴシック" charset="0"/>
                <a:sym typeface="Arial" charset="0"/>
              </a:rPr>
              <a:t>cont</a:t>
            </a:r>
            <a:r>
              <a:rPr lang="en-US" sz="4400" b="1" dirty="0">
                <a:solidFill>
                  <a:srgbClr val="000000"/>
                </a:solidFill>
                <a:latin typeface="Arial" charset="0"/>
                <a:ea typeface="ＭＳ Ｐゴシック" charset="0"/>
                <a:sym typeface="Arial" charset="0"/>
              </a:rPr>
              <a:t>)</a:t>
            </a:r>
          </a:p>
        </p:txBody>
      </p:sp>
      <p:sp>
        <p:nvSpPr>
          <p:cNvPr id="46082" name="Shape 169"/>
          <p:cNvSpPr txBox="1">
            <a:spLocks noGrp="1"/>
          </p:cNvSpPr>
          <p:nvPr>
            <p:ph type="body" idx="1"/>
          </p:nvPr>
        </p:nvSpPr>
        <p:spPr>
          <a:xfrm>
            <a:off x="0" y="762000"/>
            <a:ext cx="9144000" cy="2508250"/>
          </a:xfrm>
        </p:spPr>
        <p:txBody>
          <a:bodyPr tIns="45700" bIns="45700">
            <a:spAutoFit/>
          </a:bodyPr>
          <a:lstStyle>
            <a:lvl1pPr>
              <a:defRPr sz="1400">
                <a:solidFill>
                  <a:srgbClr val="000000"/>
                </a:solidFill>
                <a:latin typeface="Arial" charset="0"/>
                <a:ea typeface="ＭＳ Ｐゴシック" charset="0"/>
                <a:sym typeface="Arial" charset="0"/>
              </a:defRPr>
            </a:lvl1pPr>
            <a:lvl2pPr indent="-3429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indent="-342900" algn="ctr" eaLnBrk="1" hangingPunct="1">
              <a:spcBef>
                <a:spcPts val="600"/>
              </a:spcBef>
              <a:spcAft>
                <a:spcPct val="0"/>
              </a:spcAft>
              <a:buClr>
                <a:srgbClr val="000000"/>
              </a:buClr>
              <a:buFontTx/>
              <a:buChar char="•"/>
            </a:pPr>
            <a:r>
              <a:rPr lang="en-US" sz="3000"/>
              <a:t>Ocean floor shows record of past reversals </a:t>
            </a:r>
          </a:p>
          <a:p>
            <a:pPr lvl="1" algn="ctr" eaLnBrk="1" hangingPunct="1">
              <a:spcBef>
                <a:spcPts val="600"/>
              </a:spcBef>
              <a:spcAft>
                <a:spcPct val="0"/>
              </a:spcAft>
              <a:buClr>
                <a:srgbClr val="000000"/>
              </a:buClr>
              <a:buFontTx/>
              <a:buNone/>
            </a:pPr>
            <a:r>
              <a:rPr lang="en-US" sz="2600"/>
              <a:t>→ imaginary “strips” along seafloor</a:t>
            </a:r>
          </a:p>
          <a:p>
            <a:pPr lvl="1" algn="ctr" eaLnBrk="1" hangingPunct="1">
              <a:spcBef>
                <a:spcPts val="600"/>
              </a:spcBef>
              <a:spcAft>
                <a:spcPct val="0"/>
              </a:spcAft>
              <a:buClr>
                <a:srgbClr val="000000"/>
              </a:buClr>
              <a:buFontTx/>
              <a:buChar char="•"/>
            </a:pPr>
            <a:r>
              <a:rPr lang="en-US" sz="2600"/>
              <a:t>Magnetometers are used to detect the “strips”</a:t>
            </a:r>
          </a:p>
          <a:p>
            <a:pPr lvl="1" algn="ctr" eaLnBrk="1" hangingPunct="1">
              <a:spcBef>
                <a:spcPts val="600"/>
              </a:spcBef>
              <a:spcAft>
                <a:spcPct val="0"/>
              </a:spcAft>
              <a:buClr>
                <a:srgbClr val="000000"/>
              </a:buClr>
              <a:buFont typeface="Arial" charset="0"/>
              <a:buChar char="•"/>
            </a:pPr>
            <a:r>
              <a:rPr lang="en-US" sz="3000"/>
              <a:t>Found the “strips” are mirror images on either side of ridge→ symmetrical!! WOW!</a:t>
            </a:r>
          </a:p>
        </p:txBody>
      </p:sp>
      <p:sp>
        <p:nvSpPr>
          <p:cNvPr id="46083" name="Shape 181"/>
          <p:cNvSpPr>
            <a:spLocks noChangeArrowheads="1"/>
          </p:cNvSpPr>
          <p:nvPr/>
        </p:nvSpPr>
        <p:spPr bwMode="auto">
          <a:xfrm>
            <a:off x="533400" y="3200400"/>
            <a:ext cx="8382000" cy="3657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4077940484"/>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hape 180"/>
          <p:cNvSpPr txBox="1">
            <a:spLocks noGrp="1"/>
          </p:cNvSpPr>
          <p:nvPr>
            <p:ph type="title"/>
          </p:nvPr>
        </p:nvSpPr>
        <p:spPr>
          <a:xfrm>
            <a:off x="457200" y="229137"/>
            <a:ext cx="8229600" cy="769401"/>
          </a:xfrm>
        </p:spPr>
        <p:txBody>
          <a:bodyPr tIns="45700" bIns="45700">
            <a:spAutoFit/>
          </a:bodyPr>
          <a:lstStyle/>
          <a:p>
            <a:pPr eaLnBrk="1" hangingPunct="1">
              <a:spcBef>
                <a:spcPct val="0"/>
              </a:spcBef>
              <a:spcAft>
                <a:spcPct val="0"/>
              </a:spcAft>
              <a:buSzPct val="25000"/>
            </a:pPr>
            <a:r>
              <a:rPr lang="en-US" sz="4400" b="1" dirty="0">
                <a:solidFill>
                  <a:srgbClr val="000000"/>
                </a:solidFill>
                <a:latin typeface="Arial" charset="0"/>
                <a:ea typeface="ＭＳ Ｐゴシック" charset="0"/>
                <a:sym typeface="Arial" charset="0"/>
              </a:rPr>
              <a:t>Magnetic Seafloor Symmetry</a:t>
            </a:r>
          </a:p>
        </p:txBody>
      </p:sp>
      <p:sp>
        <p:nvSpPr>
          <p:cNvPr id="48130" name="Shape 181"/>
          <p:cNvSpPr>
            <a:spLocks noChangeArrowheads="1"/>
          </p:cNvSpPr>
          <p:nvPr/>
        </p:nvSpPr>
        <p:spPr bwMode="auto">
          <a:xfrm>
            <a:off x="381000" y="1066800"/>
            <a:ext cx="8382000" cy="55927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2408025572"/>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 Earthquake Patterns</a:t>
            </a:r>
            <a:endParaRPr lang="en-US" b="1" dirty="0"/>
          </a:p>
        </p:txBody>
      </p:sp>
      <p:sp>
        <p:nvSpPr>
          <p:cNvPr id="3" name="Content Placeholder 2"/>
          <p:cNvSpPr>
            <a:spLocks noGrp="1"/>
          </p:cNvSpPr>
          <p:nvPr>
            <p:ph idx="1"/>
          </p:nvPr>
        </p:nvSpPr>
        <p:spPr/>
        <p:txBody>
          <a:bodyPr/>
          <a:lstStyle/>
          <a:p>
            <a:r>
              <a:rPr lang="en-US" dirty="0" smtClean="0"/>
              <a:t>Close link between deep-focus earthquakes and ocean trenches</a:t>
            </a:r>
          </a:p>
          <a:p>
            <a:pPr lvl="1"/>
            <a:r>
              <a:rPr lang="en-US" dirty="0" smtClean="0"/>
              <a:t>When the depths of earthquake foci and their locations within the trench systems are plotted a pattern emerges</a:t>
            </a:r>
          </a:p>
          <a:p>
            <a:pPr>
              <a:spcBef>
                <a:spcPts val="0"/>
              </a:spcBef>
            </a:pPr>
            <a:r>
              <a:rPr lang="en-US" dirty="0" smtClean="0"/>
              <a:t>Most shallow focus</a:t>
            </a:r>
          </a:p>
          <a:p>
            <a:pPr marL="0" indent="0">
              <a:spcBef>
                <a:spcPts val="0"/>
              </a:spcBef>
              <a:buNone/>
            </a:pPr>
            <a:r>
              <a:rPr lang="en-US" dirty="0" smtClean="0"/>
              <a:t>       EQ occur within </a:t>
            </a:r>
          </a:p>
          <a:p>
            <a:pPr marL="0" indent="0">
              <a:spcBef>
                <a:spcPts val="0"/>
              </a:spcBef>
              <a:buNone/>
            </a:pPr>
            <a:r>
              <a:rPr lang="en-US" dirty="0"/>
              <a:t> </a:t>
            </a:r>
            <a:r>
              <a:rPr lang="en-US" dirty="0" smtClean="0"/>
              <a:t>      or adj. to trench</a:t>
            </a:r>
          </a:p>
          <a:p>
            <a:pPr>
              <a:spcBef>
                <a:spcPts val="0"/>
              </a:spcBef>
            </a:pPr>
            <a:r>
              <a:rPr lang="en-US" dirty="0" smtClean="0"/>
              <a:t>Int. or deep focus</a:t>
            </a:r>
          </a:p>
          <a:p>
            <a:pPr marL="0" indent="0">
              <a:spcBef>
                <a:spcPts val="0"/>
              </a:spcBef>
              <a:buNone/>
            </a:pPr>
            <a:r>
              <a:rPr lang="en-US" dirty="0"/>
              <a:t> </a:t>
            </a:r>
            <a:r>
              <a:rPr lang="en-US" dirty="0" smtClean="0"/>
              <a:t>     occur toward </a:t>
            </a:r>
          </a:p>
          <a:p>
            <a:pPr marL="0" indent="0">
              <a:spcBef>
                <a:spcPts val="0"/>
              </a:spcBef>
              <a:buNone/>
            </a:pPr>
            <a:r>
              <a:rPr lang="en-US" dirty="0"/>
              <a:t> </a:t>
            </a:r>
            <a:r>
              <a:rPr lang="en-US" dirty="0" smtClean="0"/>
              <a:t>     mainland</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3540124" y="3317875"/>
            <a:ext cx="5603875" cy="3540126"/>
          </a:xfrm>
          <a:prstGeom prst="rect">
            <a:avLst/>
          </a:prstGeom>
          <a:noFill/>
          <a:ln>
            <a:solidFill>
              <a:srgbClr val="302C24"/>
            </a:solidFill>
          </a:ln>
        </p:spPr>
      </p:pic>
    </p:spTree>
    <p:extLst>
      <p:ext uri="{BB962C8B-B14F-4D97-AF65-F5344CB8AC3E}">
        <p14:creationId xmlns:p14="http://schemas.microsoft.com/office/powerpoint/2010/main" val="265723834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hape 160"/>
          <p:cNvSpPr txBox="1">
            <a:spLocks noGrp="1"/>
          </p:cNvSpPr>
          <p:nvPr>
            <p:ph type="title"/>
          </p:nvPr>
        </p:nvSpPr>
        <p:spPr>
          <a:xfrm>
            <a:off x="457200" y="62092"/>
            <a:ext cx="8229600" cy="707846"/>
          </a:xfrm>
        </p:spPr>
        <p:txBody>
          <a:bodyPr tIns="45700" bIns="45700">
            <a:spAutoFit/>
          </a:bodyPr>
          <a:lstStyle/>
          <a:p>
            <a:pPr eaLnBrk="1" hangingPunct="1">
              <a:spcBef>
                <a:spcPct val="0"/>
              </a:spcBef>
              <a:spcAft>
                <a:spcPct val="0"/>
              </a:spcAft>
              <a:buSzPct val="25000"/>
            </a:pPr>
            <a:r>
              <a:rPr lang="en-US" sz="4000" b="1" dirty="0" smtClean="0">
                <a:solidFill>
                  <a:srgbClr val="000000"/>
                </a:solidFill>
                <a:latin typeface="Arial" charset="0"/>
                <a:ea typeface="ＭＳ Ｐゴシック" charset="0"/>
                <a:sym typeface="Arial" charset="0"/>
              </a:rPr>
              <a:t>3. Age </a:t>
            </a:r>
            <a:r>
              <a:rPr lang="en-US" sz="4000" b="1" dirty="0">
                <a:solidFill>
                  <a:srgbClr val="000000"/>
                </a:solidFill>
                <a:latin typeface="Arial" charset="0"/>
                <a:ea typeface="ＭＳ Ｐゴシック" charset="0"/>
                <a:sym typeface="Arial" charset="0"/>
              </a:rPr>
              <a:t>of </a:t>
            </a:r>
            <a:r>
              <a:rPr lang="en-US" sz="4000" b="1" dirty="0" smtClean="0">
                <a:solidFill>
                  <a:srgbClr val="000000"/>
                </a:solidFill>
                <a:latin typeface="Arial" charset="0"/>
                <a:ea typeface="ＭＳ Ｐゴシック" charset="0"/>
                <a:sym typeface="Arial" charset="0"/>
              </a:rPr>
              <a:t>Rock (Ocean Drilling)</a:t>
            </a:r>
            <a:endParaRPr lang="en-US" sz="4000" b="1" dirty="0">
              <a:solidFill>
                <a:srgbClr val="000000"/>
              </a:solidFill>
              <a:latin typeface="Arial" charset="0"/>
              <a:ea typeface="ＭＳ Ｐゴシック" charset="0"/>
              <a:sym typeface="Arial" charset="0"/>
            </a:endParaRPr>
          </a:p>
        </p:txBody>
      </p:sp>
      <p:sp>
        <p:nvSpPr>
          <p:cNvPr id="40962" name="Shape 162"/>
          <p:cNvSpPr>
            <a:spLocks noChangeArrowheads="1"/>
          </p:cNvSpPr>
          <p:nvPr/>
        </p:nvSpPr>
        <p:spPr bwMode="auto">
          <a:xfrm>
            <a:off x="4572000" y="3657600"/>
            <a:ext cx="4419600" cy="3048000"/>
          </a:xfrm>
          <a:prstGeom prst="rect">
            <a:avLst/>
          </a:prstGeom>
          <a:blipFill dpi="0" rotWithShape="1">
            <a:blip r:embed="rId3"/>
            <a:srcRect/>
            <a:stretch>
              <a:fillRect/>
            </a:stretch>
          </a:blipFill>
          <a:ln w="9525">
            <a:solidFill>
              <a:srgbClr val="000000"/>
            </a:solidFill>
            <a:miter lim="800000"/>
            <a:headEnd/>
            <a:tailEnd/>
          </a:ln>
        </p:spPr>
        <p:txBody>
          <a:bodyPr/>
          <a:lstStyle/>
          <a:p>
            <a:endParaRPr lang="en-US"/>
          </a:p>
        </p:txBody>
      </p:sp>
      <p:sp>
        <p:nvSpPr>
          <p:cNvPr id="40963" name="Shape 163"/>
          <p:cNvSpPr>
            <a:spLocks noChangeArrowheads="1"/>
          </p:cNvSpPr>
          <p:nvPr/>
        </p:nvSpPr>
        <p:spPr bwMode="auto">
          <a:xfrm>
            <a:off x="0" y="3657600"/>
            <a:ext cx="4683125" cy="3048000"/>
          </a:xfrm>
          <a:prstGeom prst="rect">
            <a:avLst/>
          </a:prstGeom>
          <a:blipFill dpi="0" rotWithShape="1">
            <a:blip r:embed="rId4"/>
            <a:srcRect/>
            <a:stretch>
              <a:fillRect/>
            </a:stretch>
          </a:blipFill>
          <a:ln w="9525">
            <a:solidFill>
              <a:srgbClr val="000000"/>
            </a:solidFill>
            <a:miter lim="800000"/>
            <a:headEnd/>
            <a:tailEnd/>
          </a:ln>
        </p:spPr>
        <p:txBody>
          <a:bodyPr/>
          <a:lstStyle/>
          <a:p>
            <a:endParaRPr lang="en-US"/>
          </a:p>
        </p:txBody>
      </p:sp>
      <p:sp>
        <p:nvSpPr>
          <p:cNvPr id="40964" name="Shape 161"/>
          <p:cNvSpPr txBox="1">
            <a:spLocks noGrp="1"/>
          </p:cNvSpPr>
          <p:nvPr>
            <p:ph type="body" idx="1"/>
          </p:nvPr>
        </p:nvSpPr>
        <p:spPr>
          <a:xfrm>
            <a:off x="304800" y="762000"/>
            <a:ext cx="8839200" cy="3462338"/>
          </a:xfrm>
        </p:spPr>
        <p:txBody>
          <a:bodyPr tIns="45700" bIns="45700">
            <a:spAutoFit/>
          </a:bodyPr>
          <a:lstStyle>
            <a:lvl1pPr>
              <a:defRPr sz="1400">
                <a:solidFill>
                  <a:srgbClr val="000000"/>
                </a:solidFill>
                <a:latin typeface="Arial" charset="0"/>
                <a:ea typeface="ＭＳ Ｐゴシック" charset="0"/>
                <a:sym typeface="Arial" charset="0"/>
              </a:defRPr>
            </a:lvl1pPr>
            <a:lvl2pPr indent="-3429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indent="-342900" eaLnBrk="1" hangingPunct="1">
              <a:spcBef>
                <a:spcPts val="475"/>
              </a:spcBef>
              <a:spcAft>
                <a:spcPct val="0"/>
              </a:spcAft>
              <a:buClr>
                <a:srgbClr val="000000"/>
              </a:buClr>
              <a:buSzPct val="101000"/>
              <a:buFontTx/>
              <a:buChar char="•"/>
            </a:pPr>
            <a:r>
              <a:rPr lang="en-US" sz="2400"/>
              <a:t>Rock </a:t>
            </a:r>
            <a:r>
              <a:rPr lang="en-US" sz="2400" u="sng">
                <a:solidFill>
                  <a:srgbClr val="FF0000"/>
                </a:solidFill>
              </a:rPr>
              <a:t>NEAR</a:t>
            </a:r>
            <a:r>
              <a:rPr lang="en-US" sz="2400"/>
              <a:t> ocean ridge= </a:t>
            </a:r>
            <a:r>
              <a:rPr lang="en-US" sz="2400" u="sng">
                <a:solidFill>
                  <a:srgbClr val="FF0000"/>
                </a:solidFill>
              </a:rPr>
              <a:t>YOUNGER</a:t>
            </a:r>
          </a:p>
          <a:p>
            <a:pPr indent="-342900" eaLnBrk="1" hangingPunct="1">
              <a:spcBef>
                <a:spcPts val="475"/>
              </a:spcBef>
              <a:spcAft>
                <a:spcPct val="0"/>
              </a:spcAft>
              <a:buClr>
                <a:srgbClr val="000000"/>
              </a:buClr>
              <a:buSzPct val="101000"/>
              <a:buFontTx/>
              <a:buChar char="•"/>
            </a:pPr>
            <a:r>
              <a:rPr lang="en-US" sz="2400"/>
              <a:t>Rock </a:t>
            </a:r>
            <a:r>
              <a:rPr lang="en-US" sz="2400" u="sng">
                <a:solidFill>
                  <a:srgbClr val="FF6600"/>
                </a:solidFill>
              </a:rPr>
              <a:t>FAR</a:t>
            </a:r>
            <a:r>
              <a:rPr lang="en-US" sz="2400"/>
              <a:t> from ocean ridge= </a:t>
            </a:r>
            <a:r>
              <a:rPr lang="en-US" sz="2400" u="sng">
                <a:solidFill>
                  <a:srgbClr val="FF6600"/>
                </a:solidFill>
              </a:rPr>
              <a:t>OLDER</a:t>
            </a:r>
          </a:p>
          <a:p>
            <a:pPr indent="-342900" eaLnBrk="1" hangingPunct="1">
              <a:spcBef>
                <a:spcPts val="475"/>
              </a:spcBef>
              <a:spcAft>
                <a:spcPct val="0"/>
              </a:spcAft>
              <a:buClr>
                <a:srgbClr val="000000"/>
              </a:buClr>
              <a:buSzPct val="101000"/>
              <a:buFontTx/>
              <a:buChar char="•"/>
            </a:pPr>
            <a:endParaRPr lang="en-US" sz="800" u="sng">
              <a:solidFill>
                <a:srgbClr val="FF6600"/>
              </a:solidFill>
            </a:endParaRPr>
          </a:p>
          <a:p>
            <a:pPr indent="-342900" eaLnBrk="1" hangingPunct="1">
              <a:spcBef>
                <a:spcPts val="475"/>
              </a:spcBef>
              <a:spcAft>
                <a:spcPct val="0"/>
              </a:spcAft>
              <a:buClr>
                <a:srgbClr val="000000"/>
              </a:buClr>
              <a:buSzPct val="101000"/>
              <a:buFontTx/>
              <a:buChar char="•"/>
            </a:pPr>
            <a:r>
              <a:rPr lang="en-US" sz="2400"/>
              <a:t>Oceanic rocks are relatively </a:t>
            </a:r>
            <a:r>
              <a:rPr lang="en-US" sz="2400" u="sng"/>
              <a:t>young</a:t>
            </a:r>
            <a:r>
              <a:rPr lang="en-US" sz="2400"/>
              <a:t> (180 million years) compared to continental rocks (3.8 billion years) old </a:t>
            </a:r>
          </a:p>
          <a:p>
            <a:pPr lvl="1" eaLnBrk="1" hangingPunct="1">
              <a:spcBef>
                <a:spcPts val="475"/>
              </a:spcBef>
              <a:spcAft>
                <a:spcPct val="0"/>
              </a:spcAft>
              <a:buClr>
                <a:srgbClr val="000000"/>
              </a:buClr>
              <a:buSzPct val="101000"/>
              <a:buFont typeface="Arial" charset="0"/>
              <a:buChar char="•"/>
            </a:pPr>
            <a:r>
              <a:rPr lang="en-US" sz="2100"/>
              <a:t>because oceanic is recycled (or </a:t>
            </a:r>
            <a:r>
              <a:rPr lang="ja-JP" altLang="en-US" sz="2100"/>
              <a:t>“</a:t>
            </a:r>
            <a:r>
              <a:rPr lang="en-US" altLang="ja-JP" sz="2100"/>
              <a:t>destroyed</a:t>
            </a:r>
            <a:r>
              <a:rPr lang="ja-JP" altLang="en-US" sz="2100"/>
              <a:t>”</a:t>
            </a:r>
            <a:r>
              <a:rPr lang="en-US" altLang="ja-JP" sz="2100"/>
              <a:t>) @ subduction zones</a:t>
            </a:r>
          </a:p>
          <a:p>
            <a:pPr indent="-342900" eaLnBrk="1" hangingPunct="1">
              <a:spcBef>
                <a:spcPts val="475"/>
              </a:spcBef>
              <a:spcAft>
                <a:spcPct val="0"/>
              </a:spcAft>
              <a:buClr>
                <a:srgbClr val="000000"/>
              </a:buClr>
              <a:buSzPct val="101000"/>
              <a:buFontTx/>
              <a:buChar char="•"/>
            </a:pPr>
            <a:endParaRPr lang="en-US" sz="800"/>
          </a:p>
          <a:p>
            <a:pPr indent="-342900" eaLnBrk="1" hangingPunct="1">
              <a:spcBef>
                <a:spcPts val="475"/>
              </a:spcBef>
              <a:spcAft>
                <a:spcPct val="0"/>
              </a:spcAft>
              <a:buClr>
                <a:srgbClr val="000000"/>
              </a:buClr>
              <a:buSzPct val="101000"/>
              <a:buFontTx/>
              <a:buChar char="•"/>
            </a:pPr>
            <a:r>
              <a:rPr lang="en-US" sz="2400"/>
              <a:t>Thickness increases with distance from ridge</a:t>
            </a:r>
          </a:p>
          <a:p>
            <a:pPr indent="-342900" eaLnBrk="1" hangingPunct="1">
              <a:spcBef>
                <a:spcPts val="638"/>
              </a:spcBef>
              <a:spcAft>
                <a:spcPct val="0"/>
              </a:spcAft>
              <a:buClr>
                <a:srgbClr val="000000"/>
              </a:buClr>
              <a:buFontTx/>
              <a:buChar char="•"/>
            </a:pPr>
            <a:endParaRPr lang="en-US" sz="3200"/>
          </a:p>
        </p:txBody>
      </p:sp>
    </p:spTree>
    <p:extLst>
      <p:ext uri="{BB962C8B-B14F-4D97-AF65-F5344CB8AC3E}">
        <p14:creationId xmlns:p14="http://schemas.microsoft.com/office/powerpoint/2010/main" val="1306225523"/>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hape 186"/>
          <p:cNvSpPr txBox="1">
            <a:spLocks noGrp="1"/>
          </p:cNvSpPr>
          <p:nvPr>
            <p:ph type="title"/>
          </p:nvPr>
        </p:nvSpPr>
        <p:spPr>
          <a:xfrm>
            <a:off x="457200" y="274638"/>
            <a:ext cx="8229600" cy="769937"/>
          </a:xfrm>
        </p:spPr>
        <p:txBody>
          <a:bodyPr tIns="45700" bIns="45700">
            <a:spAutoFit/>
          </a:bodyPr>
          <a:lstStyle/>
          <a:p>
            <a:pPr eaLnBrk="1" hangingPunct="1">
              <a:spcBef>
                <a:spcPct val="0"/>
              </a:spcBef>
              <a:spcAft>
                <a:spcPct val="0"/>
              </a:spcAft>
              <a:buSzPct val="25000"/>
            </a:pPr>
            <a:r>
              <a:rPr lang="en-US" b="1">
                <a:solidFill>
                  <a:srgbClr val="000000"/>
                </a:solidFill>
                <a:latin typeface="Arial" charset="0"/>
                <a:ea typeface="ＭＳ Ｐゴシック" charset="0"/>
                <a:sym typeface="Arial" charset="0"/>
              </a:rPr>
              <a:t>Isochron</a:t>
            </a:r>
          </a:p>
        </p:txBody>
      </p:sp>
      <p:sp>
        <p:nvSpPr>
          <p:cNvPr id="50178" name="Shape 187"/>
          <p:cNvSpPr txBox="1">
            <a:spLocks noGrp="1"/>
          </p:cNvSpPr>
          <p:nvPr>
            <p:ph type="body" idx="1"/>
          </p:nvPr>
        </p:nvSpPr>
        <p:spPr>
          <a:xfrm>
            <a:off x="381000" y="1219200"/>
            <a:ext cx="8534400" cy="954088"/>
          </a:xfrm>
        </p:spPr>
        <p:txBody>
          <a:bodyPr tIns="45700" bIns="45700">
            <a:spAutoFit/>
          </a:bodyPr>
          <a:lstStyle/>
          <a:p>
            <a:pPr indent="-342900" eaLnBrk="1" hangingPunct="1">
              <a:spcBef>
                <a:spcPts val="563"/>
              </a:spcBef>
              <a:spcAft>
                <a:spcPct val="0"/>
              </a:spcAft>
              <a:buClr>
                <a:srgbClr val="000000"/>
              </a:buClr>
              <a:buSzPct val="101000"/>
              <a:buFontTx/>
              <a:buChar char="•"/>
            </a:pPr>
            <a:r>
              <a:rPr lang="en-US" sz="2800" b="1" u="sng">
                <a:solidFill>
                  <a:srgbClr val="000000"/>
                </a:solidFill>
                <a:latin typeface="Arial" charset="0"/>
                <a:ea typeface="ＭＳ Ｐゴシック" charset="0"/>
                <a:sym typeface="Arial" charset="0"/>
              </a:rPr>
              <a:t>Isochron</a:t>
            </a:r>
            <a:r>
              <a:rPr lang="en-US" sz="2800">
                <a:solidFill>
                  <a:srgbClr val="000000"/>
                </a:solidFill>
                <a:latin typeface="Arial" charset="0"/>
                <a:ea typeface="ＭＳ Ｐゴシック" charset="0"/>
                <a:sym typeface="Arial" charset="0"/>
              </a:rPr>
              <a:t>→ imaginary line on map showing points that have same age (formed @ same time)</a:t>
            </a:r>
          </a:p>
        </p:txBody>
      </p:sp>
      <p:sp>
        <p:nvSpPr>
          <p:cNvPr id="50179" name="Shape 188"/>
          <p:cNvSpPr>
            <a:spLocks noChangeArrowheads="1"/>
          </p:cNvSpPr>
          <p:nvPr/>
        </p:nvSpPr>
        <p:spPr bwMode="auto">
          <a:xfrm>
            <a:off x="4572000" y="2286000"/>
            <a:ext cx="4343400" cy="42799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hape 181"/>
          <p:cNvSpPr>
            <a:spLocks noChangeArrowheads="1"/>
          </p:cNvSpPr>
          <p:nvPr/>
        </p:nvSpPr>
        <p:spPr bwMode="auto">
          <a:xfrm>
            <a:off x="228600" y="2286000"/>
            <a:ext cx="4267200" cy="4343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2629234412"/>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txBox="1">
            <a:spLocks noGrp="1"/>
          </p:cNvSpPr>
          <p:nvPr>
            <p:ph type="title"/>
          </p:nvPr>
        </p:nvSpPr>
        <p:spPr>
          <a:xfrm>
            <a:off x="457200" y="274638"/>
            <a:ext cx="8229600" cy="1143000"/>
          </a:xfrm>
        </p:spPr>
        <p:txBody>
          <a:bodyPr/>
          <a:lstStyle/>
          <a:p>
            <a:pPr>
              <a:spcBef>
                <a:spcPct val="0"/>
              </a:spcBef>
              <a:spcAft>
                <a:spcPct val="0"/>
              </a:spcAft>
            </a:pPr>
            <a:r>
              <a:rPr lang="en-US" b="1">
                <a:solidFill>
                  <a:srgbClr val="000000"/>
                </a:solidFill>
                <a:latin typeface="Arial" charset="0"/>
                <a:ea typeface="ＭＳ Ｐゴシック" charset="0"/>
                <a:sym typeface="Arial" charset="0"/>
              </a:rPr>
              <a:t>Approximately how long did the Gauss epoch last?</a:t>
            </a:r>
          </a:p>
        </p:txBody>
      </p:sp>
      <p:sp>
        <p:nvSpPr>
          <p:cNvPr id="52226" name="Text Placeholder 2"/>
          <p:cNvSpPr txBox="1">
            <a:spLocks noGrp="1"/>
          </p:cNvSpPr>
          <p:nvPr>
            <p:ph type="body" idx="1"/>
          </p:nvPr>
        </p:nvSpPr>
        <p:spPr>
          <a:xfrm>
            <a:off x="457200" y="2590800"/>
            <a:ext cx="3886200" cy="2590800"/>
          </a:xfrm>
        </p:spPr>
        <p:txBody>
          <a:bodyPr/>
          <a:lstStyle>
            <a:lvl1pPr indent="-222250">
              <a:defRPr sz="1400">
                <a:solidFill>
                  <a:srgbClr val="000000"/>
                </a:solidFill>
                <a:latin typeface="Arial" charset="0"/>
                <a:ea typeface="ＭＳ Ｐゴシック"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a:t>a. 5 million years	</a:t>
            </a:r>
          </a:p>
          <a:p>
            <a:pPr>
              <a:spcBef>
                <a:spcPts val="638"/>
              </a:spcBef>
              <a:spcAft>
                <a:spcPct val="0"/>
              </a:spcAft>
              <a:buClr>
                <a:srgbClr val="000000"/>
              </a:buClr>
              <a:buFontTx/>
              <a:buNone/>
            </a:pPr>
            <a:r>
              <a:rPr lang="en-US" sz="3200"/>
              <a:t>b. 3 million years	</a:t>
            </a:r>
          </a:p>
          <a:p>
            <a:pPr>
              <a:spcBef>
                <a:spcPts val="638"/>
              </a:spcBef>
              <a:spcAft>
                <a:spcPct val="0"/>
              </a:spcAft>
              <a:buClr>
                <a:srgbClr val="000000"/>
              </a:buClr>
              <a:buFontTx/>
              <a:buNone/>
            </a:pPr>
            <a:r>
              <a:rPr lang="en-US" sz="3200"/>
              <a:t>c. 1 million years	</a:t>
            </a:r>
          </a:p>
          <a:p>
            <a:pPr>
              <a:spcBef>
                <a:spcPts val="638"/>
              </a:spcBef>
              <a:spcAft>
                <a:spcPct val="0"/>
              </a:spcAft>
              <a:buClr>
                <a:srgbClr val="000000"/>
              </a:buClr>
              <a:buFontTx/>
              <a:buNone/>
            </a:pPr>
            <a:r>
              <a:rPr lang="en-US" sz="3200"/>
              <a:t>d. 100,000 years</a:t>
            </a:r>
          </a:p>
        </p:txBody>
      </p:sp>
      <p:pic>
        <p:nvPicPr>
          <p:cNvPr id="5222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417638"/>
            <a:ext cx="5029200" cy="544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30136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txBox="1">
            <a:spLocks noGrp="1"/>
          </p:cNvSpPr>
          <p:nvPr>
            <p:ph type="title"/>
          </p:nvPr>
        </p:nvSpPr>
        <p:spPr>
          <a:xfrm>
            <a:off x="228600" y="274638"/>
            <a:ext cx="8610600" cy="2316162"/>
          </a:xfrm>
        </p:spPr>
        <p:txBody>
          <a:bodyPr/>
          <a:lstStyle/>
          <a:p>
            <a:pPr>
              <a:spcBef>
                <a:spcPct val="0"/>
              </a:spcBef>
              <a:spcAft>
                <a:spcPct val="0"/>
              </a:spcAft>
            </a:pPr>
            <a:r>
              <a:rPr lang="en-US" sz="4000" b="1" dirty="0">
                <a:solidFill>
                  <a:srgbClr val="000000"/>
                </a:solidFill>
                <a:latin typeface="Arial" charset="0"/>
                <a:ea typeface="ＭＳ Ｐゴシック" charset="0"/>
                <a:sym typeface="Arial" charset="0"/>
              </a:rPr>
              <a:t>Which epoch saw the most fluctuation between normal and reverse polarity?</a:t>
            </a:r>
            <a:br>
              <a:rPr lang="en-US" sz="4000" b="1" dirty="0">
                <a:solidFill>
                  <a:srgbClr val="000000"/>
                </a:solidFill>
                <a:latin typeface="Arial" charset="0"/>
                <a:ea typeface="ＭＳ Ｐゴシック" charset="0"/>
                <a:sym typeface="Arial" charset="0"/>
              </a:rPr>
            </a:br>
            <a:endParaRPr lang="en-US" sz="4000" b="1" dirty="0">
              <a:solidFill>
                <a:srgbClr val="000000"/>
              </a:solidFill>
              <a:latin typeface="Arial" charset="0"/>
              <a:ea typeface="ＭＳ Ｐゴシック" charset="0"/>
              <a:sym typeface="Arial" charset="0"/>
            </a:endParaRPr>
          </a:p>
        </p:txBody>
      </p:sp>
      <p:sp>
        <p:nvSpPr>
          <p:cNvPr id="53250" name="Text Placeholder 2"/>
          <p:cNvSpPr txBox="1">
            <a:spLocks noGrp="1"/>
          </p:cNvSpPr>
          <p:nvPr>
            <p:ph type="body" idx="1"/>
          </p:nvPr>
        </p:nvSpPr>
        <p:spPr>
          <a:xfrm>
            <a:off x="457200" y="2667000"/>
            <a:ext cx="4419600" cy="2514600"/>
          </a:xfrm>
        </p:spPr>
        <p:txBody>
          <a:bodyPr/>
          <a:lstStyle>
            <a:lvl1pPr indent="-222250">
              <a:defRPr sz="1400">
                <a:solidFill>
                  <a:srgbClr val="000000"/>
                </a:solidFill>
                <a:latin typeface="Arial" charset="0"/>
                <a:ea typeface="ＭＳ Ｐゴシック"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a:t>a. Gauss		</a:t>
            </a:r>
          </a:p>
          <a:p>
            <a:pPr>
              <a:spcBef>
                <a:spcPts val="638"/>
              </a:spcBef>
              <a:spcAft>
                <a:spcPct val="0"/>
              </a:spcAft>
              <a:buClr>
                <a:srgbClr val="000000"/>
              </a:buClr>
              <a:buFontTx/>
              <a:buNone/>
            </a:pPr>
            <a:r>
              <a:rPr lang="en-US" sz="3200"/>
              <a:t>b. Matuyama		</a:t>
            </a:r>
          </a:p>
          <a:p>
            <a:pPr>
              <a:spcBef>
                <a:spcPts val="638"/>
              </a:spcBef>
              <a:spcAft>
                <a:spcPct val="0"/>
              </a:spcAft>
              <a:buClr>
                <a:srgbClr val="000000"/>
              </a:buClr>
              <a:buFontTx/>
              <a:buNone/>
            </a:pPr>
            <a:r>
              <a:rPr lang="en-US" sz="3200"/>
              <a:t>c. Gilbert		</a:t>
            </a:r>
          </a:p>
          <a:p>
            <a:pPr>
              <a:spcBef>
                <a:spcPts val="638"/>
              </a:spcBef>
              <a:spcAft>
                <a:spcPct val="0"/>
              </a:spcAft>
              <a:buClr>
                <a:srgbClr val="000000"/>
              </a:buClr>
              <a:buFontTx/>
              <a:buNone/>
            </a:pPr>
            <a:r>
              <a:rPr lang="en-US" sz="3200"/>
              <a:t>d. Brunhes</a:t>
            </a:r>
          </a:p>
        </p:txBody>
      </p:sp>
      <p:pic>
        <p:nvPicPr>
          <p:cNvPr id="5325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989667"/>
            <a:ext cx="4800600" cy="486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134970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hape 204"/>
          <p:cNvSpPr txBox="1">
            <a:spLocks noGrp="1"/>
          </p:cNvSpPr>
          <p:nvPr>
            <p:ph type="title"/>
          </p:nvPr>
        </p:nvSpPr>
        <p:spPr>
          <a:xfrm>
            <a:off x="457200" y="-123407"/>
            <a:ext cx="8229600" cy="1569620"/>
          </a:xfrm>
        </p:spPr>
        <p:txBody>
          <a:bodyPr tIns="45700" bIns="45700">
            <a:spAutoFit/>
          </a:bodyPr>
          <a:lstStyle/>
          <a:p>
            <a:pPr eaLnBrk="1" hangingPunct="1">
              <a:spcBef>
                <a:spcPct val="0"/>
              </a:spcBef>
              <a:spcAft>
                <a:spcPct val="0"/>
              </a:spcAft>
              <a:buSzPct val="25000"/>
            </a:pPr>
            <a:r>
              <a:rPr lang="en-US" sz="4800" b="1" dirty="0">
                <a:solidFill>
                  <a:srgbClr val="000000"/>
                </a:solidFill>
                <a:latin typeface="Arial" charset="0"/>
                <a:ea typeface="ＭＳ Ｐゴシック" charset="0"/>
                <a:sym typeface="Arial" charset="0"/>
              </a:rPr>
              <a:t>Which letter on the map shows the oldest seafloor?</a:t>
            </a:r>
          </a:p>
        </p:txBody>
      </p:sp>
      <p:sp>
        <p:nvSpPr>
          <p:cNvPr id="205" name="Shape 205"/>
          <p:cNvSpPr txBox="1">
            <a:spLocks noGrp="1"/>
          </p:cNvSpPr>
          <p:nvPr>
            <p:ph type="body" idx="1"/>
          </p:nvPr>
        </p:nvSpPr>
        <p:spPr/>
        <p:txBody>
          <a:bodyPr tIns="45700" bIns="45700">
            <a:spAutoFit/>
          </a:bodyPr>
          <a:lstStyle/>
          <a:p>
            <a:pPr marL="0" indent="0" eaLnBrk="1" fontAlgn="auto" hangingPunct="1">
              <a:buSzPct val="25000"/>
              <a:buFont typeface="Arial"/>
              <a:buNone/>
              <a:defRPr/>
            </a:pPr>
            <a:r>
              <a:rPr lang="x-none" dirty="0"/>
              <a:t>a) A</a:t>
            </a:r>
          </a:p>
          <a:p>
            <a:pPr marL="0" indent="0" eaLnBrk="1" fontAlgn="auto" hangingPunct="1">
              <a:buSzPct val="25000"/>
              <a:buFont typeface="Arial"/>
              <a:buNone/>
              <a:defRPr/>
            </a:pPr>
            <a:r>
              <a:rPr lang="x-none" dirty="0"/>
              <a:t>b) B</a:t>
            </a:r>
          </a:p>
          <a:p>
            <a:pPr marL="0" indent="0" eaLnBrk="1" fontAlgn="auto" hangingPunct="1">
              <a:buSzPct val="25000"/>
              <a:buFont typeface="Arial"/>
              <a:buNone/>
              <a:defRPr/>
            </a:pPr>
            <a:r>
              <a:rPr lang="x-none" dirty="0"/>
              <a:t>c) C</a:t>
            </a:r>
          </a:p>
          <a:p>
            <a:pPr marL="0" indent="0" eaLnBrk="1" fontAlgn="auto" hangingPunct="1">
              <a:buSzPct val="25000"/>
              <a:buFont typeface="Arial"/>
              <a:buNone/>
              <a:defRPr/>
            </a:pPr>
            <a:r>
              <a:rPr lang="x-none" dirty="0"/>
              <a:t>d) D</a:t>
            </a:r>
          </a:p>
          <a:p>
            <a:pPr eaLnBrk="1" fontAlgn="auto" hangingPunct="1">
              <a:defRPr/>
            </a:pPr>
            <a:endParaRPr dirty="0"/>
          </a:p>
          <a:p>
            <a:pPr eaLnBrk="1" fontAlgn="auto" hangingPunct="1">
              <a:defRPr/>
            </a:pPr>
            <a:endParaRPr dirty="0"/>
          </a:p>
          <a:p>
            <a:pPr marL="0" indent="0" algn="ctr" eaLnBrk="1" fontAlgn="auto" hangingPunct="1">
              <a:buSzPct val="25000"/>
              <a:buFont typeface="Arial"/>
              <a:buNone/>
              <a:defRPr/>
            </a:pPr>
            <a:r>
              <a:rPr lang="x-none" dirty="0">
                <a:solidFill>
                  <a:srgbClr val="302C24"/>
                </a:solidFill>
              </a:rPr>
              <a:t>Be prepared to support why an isochron map provides evidence for seafloor spreading?</a:t>
            </a:r>
          </a:p>
        </p:txBody>
      </p:sp>
      <p:sp>
        <p:nvSpPr>
          <p:cNvPr id="59395" name="Shape 206"/>
          <p:cNvSpPr>
            <a:spLocks noChangeArrowheads="1"/>
          </p:cNvSpPr>
          <p:nvPr/>
        </p:nvSpPr>
        <p:spPr bwMode="auto">
          <a:xfrm>
            <a:off x="1524000" y="1447800"/>
            <a:ext cx="7315200" cy="35814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86593473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worldvolcanomap.png"/>
          <p:cNvPicPr>
            <a:picLocks noChangeAspect="1"/>
          </p:cNvPicPr>
          <p:nvPr/>
        </p:nvPicPr>
        <p:blipFill rotWithShape="1">
          <a:blip r:embed="rId3">
            <a:extLst>
              <a:ext uri="{28A0092B-C50C-407E-A947-70E740481C1C}">
                <a14:useLocalDpi xmlns:a14="http://schemas.microsoft.com/office/drawing/2010/main" val="0"/>
              </a:ext>
            </a:extLst>
          </a:blip>
          <a:srcRect l="12671"/>
          <a:stretch/>
        </p:blipFill>
        <p:spPr bwMode="auto">
          <a:xfrm>
            <a:off x="0" y="1238250"/>
            <a:ext cx="9143999" cy="561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29" name="TextBox 1"/>
          <p:cNvSpPr txBox="1">
            <a:spLocks noChangeArrowheads="1"/>
          </p:cNvSpPr>
          <p:nvPr/>
        </p:nvSpPr>
        <p:spPr bwMode="auto">
          <a:xfrm>
            <a:off x="0" y="1095375"/>
            <a:ext cx="9144000" cy="823913"/>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800" dirty="0">
                <a:solidFill>
                  <a:schemeClr val="bg1"/>
                </a:solidFill>
              </a:rPr>
              <a:t>What is special about Hawaii?  </a:t>
            </a:r>
          </a:p>
        </p:txBody>
      </p:sp>
      <p:sp>
        <p:nvSpPr>
          <p:cNvPr id="2" name="TextBox 1"/>
          <p:cNvSpPr txBox="1"/>
          <p:nvPr/>
        </p:nvSpPr>
        <p:spPr>
          <a:xfrm>
            <a:off x="2619375" y="62210"/>
            <a:ext cx="4011998" cy="923330"/>
          </a:xfrm>
          <a:prstGeom prst="rect">
            <a:avLst/>
          </a:prstGeom>
          <a:noFill/>
        </p:spPr>
        <p:txBody>
          <a:bodyPr wrap="none" rtlCol="0">
            <a:spAutoFit/>
          </a:bodyPr>
          <a:lstStyle/>
          <a:p>
            <a:r>
              <a:rPr lang="en-US" sz="5400" b="1" dirty="0" smtClean="0">
                <a:solidFill>
                  <a:srgbClr val="302C24"/>
                </a:solidFill>
              </a:rPr>
              <a:t>4. Hot Spots</a:t>
            </a:r>
            <a:endParaRPr lang="en-US" sz="5400" b="1" dirty="0">
              <a:solidFill>
                <a:srgbClr val="302C24"/>
              </a:solidFill>
            </a:endParaRPr>
          </a:p>
        </p:txBody>
      </p:sp>
    </p:spTree>
    <p:extLst>
      <p:ext uri="{BB962C8B-B14F-4D97-AF65-F5344CB8AC3E}">
        <p14:creationId xmlns:p14="http://schemas.microsoft.com/office/powerpoint/2010/main" val="51961401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Picture 5" descr="Matt's_Island_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3"/>
            <a:ext cx="9144000" cy="682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715000" y="457200"/>
            <a:ext cx="3429000" cy="954107"/>
          </a:xfrm>
          <a:prstGeom prst="rect">
            <a:avLst/>
          </a:prstGeom>
          <a:noFill/>
        </p:spPr>
        <p:txBody>
          <a:bodyPr wrap="square" rtlCol="0">
            <a:spAutoFit/>
          </a:bodyPr>
          <a:lstStyle/>
          <a:p>
            <a:pPr algn="ctr"/>
            <a:r>
              <a:rPr lang="en-US" sz="2800" b="1" dirty="0" smtClean="0">
                <a:solidFill>
                  <a:schemeClr val="bg1"/>
                </a:solidFill>
                <a:hlinkClick r:id="rId4"/>
              </a:rPr>
              <a:t>Hot Spot Animation</a:t>
            </a:r>
            <a:endParaRPr lang="en-US" sz="2800" b="1" dirty="0">
              <a:solidFill>
                <a:schemeClr val="bg1"/>
              </a:solidFill>
            </a:endParaRPr>
          </a:p>
        </p:txBody>
      </p:sp>
    </p:spTree>
    <p:extLst>
      <p:ext uri="{BB962C8B-B14F-4D97-AF65-F5344CB8AC3E}">
        <p14:creationId xmlns:p14="http://schemas.microsoft.com/office/powerpoint/2010/main" val="212845507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2. Evidence from Rock Formations</a:t>
            </a:r>
          </a:p>
        </p:txBody>
      </p:sp>
      <p:sp>
        <p:nvSpPr>
          <p:cNvPr id="13315" name="Content Placeholder 2"/>
          <p:cNvSpPr>
            <a:spLocks noGrp="1"/>
          </p:cNvSpPr>
          <p:nvPr>
            <p:ph sz="half" idx="1"/>
          </p:nvPr>
        </p:nvSpPr>
        <p:spPr/>
        <p:txBody>
          <a:bodyPr>
            <a:noAutofit/>
          </a:bodyPr>
          <a:lstStyle/>
          <a:p>
            <a:r>
              <a:rPr lang="en-US" sz="3200" dirty="0" smtClean="0"/>
              <a:t>Similar rock types on opposite sides of the Atlantic Ocean.</a:t>
            </a:r>
          </a:p>
          <a:p>
            <a:pPr lvl="1"/>
            <a:r>
              <a:rPr lang="en-US" sz="2800" dirty="0" smtClean="0"/>
              <a:t>Appalachian Mountains in the US identical to rock in Greenland and Europe.</a:t>
            </a:r>
          </a:p>
        </p:txBody>
      </p:sp>
      <p:pic>
        <p:nvPicPr>
          <p:cNvPr id="13316" name="Picture 9" descr="http://tasaclips.com/illustrations/Evidence_from_rock.jpg"/>
          <p:cNvPicPr>
            <a:picLocks noChangeAspect="1" noChangeArrowheads="1"/>
          </p:cNvPicPr>
          <p:nvPr/>
        </p:nvPicPr>
        <p:blipFill>
          <a:blip r:embed="rId2" cstate="print"/>
          <a:srcRect/>
          <a:stretch>
            <a:fillRect/>
          </a:stretch>
        </p:blipFill>
        <p:spPr bwMode="auto">
          <a:xfrm>
            <a:off x="4670426" y="1762125"/>
            <a:ext cx="3975100" cy="4572000"/>
          </a:xfrm>
          <a:prstGeom prst="rect">
            <a:avLst/>
          </a:prstGeom>
          <a:noFill/>
          <a:ln w="9525">
            <a:solidFill>
              <a:srgbClr val="302C24"/>
            </a:solidFill>
            <a:miter lim="800000"/>
            <a:headEnd/>
            <a:tailEnd/>
          </a:ln>
        </p:spPr>
      </p:pic>
    </p:spTree>
    <p:extLst>
      <p:ext uri="{BB962C8B-B14F-4D97-AF65-F5344CB8AC3E}">
        <p14:creationId xmlns:p14="http://schemas.microsoft.com/office/powerpoint/2010/main" val="94362961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9.5 Mechanisms of Plate Motion</a:t>
            </a:r>
            <a:endParaRPr lang="en-US" b="1" dirty="0"/>
          </a:p>
        </p:txBody>
      </p:sp>
      <p:sp>
        <p:nvSpPr>
          <p:cNvPr id="3" name="Content Placeholder 2"/>
          <p:cNvSpPr>
            <a:spLocks noGrp="1"/>
          </p:cNvSpPr>
          <p:nvPr>
            <p:ph idx="1"/>
          </p:nvPr>
        </p:nvSpPr>
        <p:spPr>
          <a:xfrm>
            <a:off x="238125" y="1761565"/>
            <a:ext cx="4333875" cy="4364598"/>
          </a:xfrm>
        </p:spPr>
        <p:txBody>
          <a:bodyPr>
            <a:normAutofit/>
          </a:bodyPr>
          <a:lstStyle/>
          <a:p>
            <a:r>
              <a:rPr lang="en-US" sz="3600" b="1" dirty="0" smtClean="0">
                <a:solidFill>
                  <a:srgbClr val="302C24"/>
                </a:solidFill>
              </a:rPr>
              <a:t>Causes of plate motion:</a:t>
            </a:r>
          </a:p>
          <a:p>
            <a:pPr marL="0" indent="0">
              <a:buNone/>
            </a:pPr>
            <a:r>
              <a:rPr lang="en-US" sz="3200" dirty="0" smtClean="0">
                <a:solidFill>
                  <a:srgbClr val="302C24"/>
                </a:solidFill>
              </a:rPr>
              <a:t>1. </a:t>
            </a:r>
            <a:r>
              <a:rPr lang="en-US" sz="3200" u="sng" dirty="0" smtClean="0">
                <a:solidFill>
                  <a:srgbClr val="302C24"/>
                </a:solidFill>
              </a:rPr>
              <a:t>Slab-Pull</a:t>
            </a:r>
            <a:r>
              <a:rPr lang="en-US" sz="3200" dirty="0" smtClean="0">
                <a:solidFill>
                  <a:srgbClr val="302C24"/>
                </a:solidFill>
              </a:rPr>
              <a:t> and    </a:t>
            </a:r>
          </a:p>
          <a:p>
            <a:pPr marL="0" indent="0">
              <a:buNone/>
            </a:pPr>
            <a:r>
              <a:rPr lang="en-US" sz="3200" dirty="0">
                <a:solidFill>
                  <a:srgbClr val="302C24"/>
                </a:solidFill>
              </a:rPr>
              <a:t> </a:t>
            </a:r>
            <a:r>
              <a:rPr lang="en-US" sz="3200" dirty="0" smtClean="0">
                <a:solidFill>
                  <a:srgbClr val="302C24"/>
                </a:solidFill>
              </a:rPr>
              <a:t>   </a:t>
            </a:r>
            <a:r>
              <a:rPr lang="en-US" sz="3200" u="sng" dirty="0" smtClean="0">
                <a:solidFill>
                  <a:srgbClr val="302C24"/>
                </a:solidFill>
              </a:rPr>
              <a:t>Ridge-Push</a:t>
            </a:r>
          </a:p>
          <a:p>
            <a:pPr marL="457200" lvl="1" indent="0">
              <a:buNone/>
            </a:pPr>
            <a:r>
              <a:rPr lang="en-US" sz="3200" dirty="0">
                <a:solidFill>
                  <a:srgbClr val="302C24"/>
                </a:solidFill>
              </a:rPr>
              <a:t> </a:t>
            </a:r>
            <a:r>
              <a:rPr lang="en-US" sz="3200" dirty="0" smtClean="0">
                <a:solidFill>
                  <a:srgbClr val="302C24"/>
                </a:solidFill>
              </a:rPr>
              <a:t>     </a:t>
            </a:r>
          </a:p>
          <a:p>
            <a:pPr marL="0" indent="0">
              <a:buNone/>
            </a:pPr>
            <a:r>
              <a:rPr lang="en-US" sz="3400" dirty="0" smtClean="0">
                <a:solidFill>
                  <a:srgbClr val="302C24"/>
                </a:solidFill>
              </a:rPr>
              <a:t>2. Mantle Convection</a:t>
            </a:r>
          </a:p>
          <a:p>
            <a:pPr marL="457200" lvl="2" indent="0">
              <a:spcBef>
                <a:spcPts val="0"/>
              </a:spcBef>
              <a:buNone/>
            </a:pPr>
            <a:r>
              <a:rPr lang="en-US" dirty="0">
                <a:solidFill>
                  <a:srgbClr val="302C24"/>
                </a:solidFill>
              </a:rPr>
              <a:t>	</a:t>
            </a:r>
            <a:endParaRPr lang="en-US" dirty="0"/>
          </a:p>
          <a:p>
            <a:pPr marL="457200" lvl="2" indent="0">
              <a:buNone/>
            </a:pPr>
            <a:endParaRPr lang="en-US" dirty="0" smtClean="0"/>
          </a:p>
          <a:p>
            <a:pPr lvl="1"/>
            <a:endParaRPr lang="en-US" dirty="0"/>
          </a:p>
        </p:txBody>
      </p:sp>
      <p:sp>
        <p:nvSpPr>
          <p:cNvPr id="4" name="Shape 303"/>
          <p:cNvSpPr>
            <a:spLocks noChangeArrowheads="1"/>
          </p:cNvSpPr>
          <p:nvPr/>
        </p:nvSpPr>
        <p:spPr bwMode="auto">
          <a:xfrm>
            <a:off x="4572000" y="1546412"/>
            <a:ext cx="4572000" cy="4914713"/>
          </a:xfrm>
          <a:prstGeom prst="rect">
            <a:avLst/>
          </a:prstGeom>
          <a:blipFill dpi="0" rotWithShape="1">
            <a:blip r:embed="rId2"/>
            <a:srcRect/>
            <a:stretch>
              <a:fillRect/>
            </a:stretch>
          </a:blipFill>
          <a:ln w="9525">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8473429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Slab-Pull/Ridge-Push</a:t>
            </a:r>
            <a:endParaRPr lang="en-US" dirty="0"/>
          </a:p>
        </p:txBody>
      </p:sp>
      <p:sp>
        <p:nvSpPr>
          <p:cNvPr id="3" name="Content Placeholder 2"/>
          <p:cNvSpPr>
            <a:spLocks noGrp="1"/>
          </p:cNvSpPr>
          <p:nvPr>
            <p:ph idx="1"/>
          </p:nvPr>
        </p:nvSpPr>
        <p:spPr/>
        <p:txBody>
          <a:bodyPr/>
          <a:lstStyle/>
          <a:p>
            <a:r>
              <a:rPr lang="en-US" sz="2500" dirty="0">
                <a:solidFill>
                  <a:srgbClr val="302C24"/>
                </a:solidFill>
              </a:rPr>
              <a:t>Divergent – new crust forming at the ocean ridge pushes older crust to the sides toward trenches (called </a:t>
            </a:r>
            <a:r>
              <a:rPr lang="en-US" sz="2500" b="1" u="sng" dirty="0">
                <a:solidFill>
                  <a:srgbClr val="302C24"/>
                </a:solidFill>
              </a:rPr>
              <a:t>ridge push</a:t>
            </a:r>
            <a:r>
              <a:rPr lang="en-US" sz="2500" dirty="0">
                <a:solidFill>
                  <a:srgbClr val="302C24"/>
                </a:solidFill>
              </a:rPr>
              <a:t>)</a:t>
            </a:r>
          </a:p>
          <a:p>
            <a:pPr>
              <a:spcBef>
                <a:spcPts val="638"/>
              </a:spcBef>
              <a:spcAft>
                <a:spcPct val="0"/>
              </a:spcAft>
              <a:buClr>
                <a:srgbClr val="000000"/>
              </a:buClr>
              <a:buFontTx/>
              <a:buChar char="•"/>
            </a:pPr>
            <a:r>
              <a:rPr lang="en-US" sz="2500" dirty="0">
                <a:solidFill>
                  <a:srgbClr val="302C24"/>
                </a:solidFill>
              </a:rPr>
              <a:t>Convergent – older, thicker crust is pushed to the trenches where it </a:t>
            </a:r>
            <a:r>
              <a:rPr lang="en-US" sz="2500" dirty="0" err="1">
                <a:solidFill>
                  <a:srgbClr val="302C24"/>
                </a:solidFill>
              </a:rPr>
              <a:t>subducts</a:t>
            </a:r>
            <a:r>
              <a:rPr lang="en-US" sz="2500" dirty="0">
                <a:solidFill>
                  <a:srgbClr val="302C24"/>
                </a:solidFill>
              </a:rPr>
              <a:t> </a:t>
            </a:r>
          </a:p>
          <a:p>
            <a:pPr lvl="1">
              <a:spcBef>
                <a:spcPts val="563"/>
              </a:spcBef>
              <a:spcAft>
                <a:spcPct val="0"/>
              </a:spcAft>
              <a:buClr>
                <a:srgbClr val="000000"/>
              </a:buClr>
              <a:buFont typeface="Arial" charset="0"/>
              <a:buChar char="•"/>
            </a:pPr>
            <a:r>
              <a:rPr lang="en-US" sz="2500" dirty="0">
                <a:solidFill>
                  <a:srgbClr val="302C24"/>
                </a:solidFill>
              </a:rPr>
              <a:t>The overlying weight causes the plate to pull the rest of it down (called </a:t>
            </a:r>
            <a:r>
              <a:rPr lang="en-US" sz="2500" b="1" u="sng" dirty="0">
                <a:solidFill>
                  <a:srgbClr val="302C24"/>
                </a:solidFill>
              </a:rPr>
              <a:t>slab pull</a:t>
            </a:r>
            <a:r>
              <a:rPr lang="en-US" sz="2500" dirty="0">
                <a:solidFill>
                  <a:srgbClr val="302C24"/>
                </a:solidFill>
              </a:rPr>
              <a:t>)</a:t>
            </a:r>
          </a:p>
          <a:p>
            <a:pPr marL="0" indent="0">
              <a:buNone/>
            </a:pPr>
            <a:endParaRPr lang="en-US" dirty="0"/>
          </a:p>
        </p:txBody>
      </p:sp>
      <p:pic>
        <p:nvPicPr>
          <p:cNvPr id="4" name="Picture 6" descr="http://www.ucmp.berkeley.edu/education/dynamic/session1/images_sess1/subduc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00" y="4629150"/>
            <a:ext cx="58261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0387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8" descr="http://www.geosci.usyd.edu.au/users/prey/Teaching/Geol-3101/Mountain02/images/convec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4463" y="2743933"/>
            <a:ext cx="7010400" cy="23145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6258" name="Title 1"/>
          <p:cNvSpPr txBox="1">
            <a:spLocks noGrp="1"/>
          </p:cNvSpPr>
          <p:nvPr>
            <p:ph type="title"/>
          </p:nvPr>
        </p:nvSpPr>
        <p:spPr>
          <a:xfrm>
            <a:off x="457200" y="381000"/>
            <a:ext cx="8229600" cy="914400"/>
          </a:xfrm>
        </p:spPr>
        <p:txBody>
          <a:bodyPr/>
          <a:lstStyle/>
          <a:p>
            <a:pPr>
              <a:spcBef>
                <a:spcPct val="0"/>
              </a:spcBef>
              <a:spcAft>
                <a:spcPct val="0"/>
              </a:spcAft>
            </a:pPr>
            <a:r>
              <a:rPr lang="en-US" dirty="0" smtClean="0">
                <a:solidFill>
                  <a:srgbClr val="000000"/>
                </a:solidFill>
                <a:ea typeface="ＭＳ Ｐゴシック" charset="0"/>
                <a:sym typeface="Arial" charset="0"/>
              </a:rPr>
              <a:t>2. Convection </a:t>
            </a:r>
            <a:r>
              <a:rPr lang="en-US" dirty="0">
                <a:solidFill>
                  <a:srgbClr val="000000"/>
                </a:solidFill>
                <a:ea typeface="ＭＳ Ｐゴシック" charset="0"/>
                <a:sym typeface="Arial" charset="0"/>
              </a:rPr>
              <a:t>Currents</a:t>
            </a:r>
          </a:p>
        </p:txBody>
      </p:sp>
      <p:sp>
        <p:nvSpPr>
          <p:cNvPr id="96259" name="Content Placeholder 2"/>
          <p:cNvSpPr txBox="1">
            <a:spLocks noGrp="1"/>
          </p:cNvSpPr>
          <p:nvPr>
            <p:ph type="body" idx="1"/>
          </p:nvPr>
        </p:nvSpPr>
        <p:spPr>
          <a:xfrm>
            <a:off x="228600" y="1143000"/>
            <a:ext cx="8610600" cy="5486400"/>
          </a:xfrm>
        </p:spPr>
        <p:txBody>
          <a:bodyPr>
            <a:normAutofit/>
          </a:bodyPr>
          <a:lstStyle>
            <a:lvl1pPr indent="-222250">
              <a:defRPr sz="1400">
                <a:solidFill>
                  <a:srgbClr val="000000"/>
                </a:solidFill>
                <a:latin typeface="Arial" charset="0"/>
                <a:ea typeface="ＭＳ Ｐゴシック" charset="0"/>
                <a:sym typeface="Arial" charset="0"/>
              </a:defRPr>
            </a:lvl1pPr>
            <a:lvl2pPr indent="-177800">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eaLnBrk="1" hangingPunct="1">
              <a:spcBef>
                <a:spcPts val="638"/>
              </a:spcBef>
              <a:spcAft>
                <a:spcPct val="0"/>
              </a:spcAft>
              <a:buClr>
                <a:srgbClr val="000000"/>
              </a:buClr>
              <a:buFontTx/>
              <a:buChar char="•"/>
            </a:pPr>
            <a:r>
              <a:rPr lang="en-US" sz="3200" dirty="0"/>
              <a:t>Believed to be </a:t>
            </a:r>
            <a:r>
              <a:rPr lang="en-US" sz="3200" u="sng" dirty="0"/>
              <a:t>cause of plate motion</a:t>
            </a:r>
          </a:p>
          <a:p>
            <a:pPr lvl="1" eaLnBrk="1" hangingPunct="1">
              <a:spcBef>
                <a:spcPts val="563"/>
              </a:spcBef>
              <a:spcAft>
                <a:spcPct val="0"/>
              </a:spcAft>
              <a:buClr>
                <a:srgbClr val="000000"/>
              </a:buClr>
              <a:buFont typeface="Arial" charset="0"/>
              <a:buChar char="•"/>
            </a:pPr>
            <a:r>
              <a:rPr lang="en-US" sz="2800" dirty="0"/>
              <a:t>Transfer thermal energy from </a:t>
            </a:r>
            <a:r>
              <a:rPr lang="en-US" sz="2800" dirty="0" smtClean="0"/>
              <a:t>warmer </a:t>
            </a:r>
            <a:r>
              <a:rPr lang="en-US" sz="2800" dirty="0" smtClean="0">
                <a:sym typeface="Wingdings"/>
              </a:rPr>
              <a:t> </a:t>
            </a:r>
            <a:r>
              <a:rPr lang="en-US" sz="2800" dirty="0" smtClean="0"/>
              <a:t>cooler </a:t>
            </a:r>
            <a:r>
              <a:rPr lang="en-US" sz="2800" dirty="0"/>
              <a:t>regions of matter</a:t>
            </a:r>
          </a:p>
          <a:p>
            <a:pPr lvl="1" eaLnBrk="1" hangingPunct="1">
              <a:spcBef>
                <a:spcPts val="563"/>
              </a:spcBef>
              <a:spcAft>
                <a:spcPct val="0"/>
              </a:spcAft>
              <a:buClr>
                <a:srgbClr val="000000"/>
              </a:buClr>
              <a:buFont typeface="Arial" charset="0"/>
              <a:buChar char="•"/>
            </a:pPr>
            <a:endParaRPr lang="en-US" sz="2800" dirty="0"/>
          </a:p>
          <a:p>
            <a:pPr marL="736600" lvl="1" indent="0" eaLnBrk="1" hangingPunct="1">
              <a:spcBef>
                <a:spcPts val="563"/>
              </a:spcBef>
              <a:spcAft>
                <a:spcPct val="0"/>
              </a:spcAft>
              <a:buClr>
                <a:srgbClr val="000000"/>
              </a:buClr>
              <a:buNone/>
            </a:pPr>
            <a:endParaRPr lang="en-US" sz="2800" dirty="0" smtClean="0"/>
          </a:p>
          <a:p>
            <a:pPr marL="736600" lvl="1" indent="0" eaLnBrk="1" hangingPunct="1">
              <a:spcBef>
                <a:spcPts val="563"/>
              </a:spcBef>
              <a:spcAft>
                <a:spcPct val="0"/>
              </a:spcAft>
              <a:buClr>
                <a:srgbClr val="000000"/>
              </a:buClr>
              <a:buNone/>
            </a:pPr>
            <a:endParaRPr lang="en-US" sz="2800" dirty="0"/>
          </a:p>
          <a:p>
            <a:pPr lvl="1" eaLnBrk="1" hangingPunct="1">
              <a:spcBef>
                <a:spcPts val="563"/>
              </a:spcBef>
              <a:spcAft>
                <a:spcPct val="0"/>
              </a:spcAft>
              <a:buClr>
                <a:srgbClr val="000000"/>
              </a:buClr>
              <a:buFontTx/>
              <a:buNone/>
            </a:pPr>
            <a:endParaRPr lang="en-US" sz="1200" dirty="0"/>
          </a:p>
          <a:p>
            <a:pPr lvl="1" eaLnBrk="1" hangingPunct="1">
              <a:spcBef>
                <a:spcPts val="563"/>
              </a:spcBef>
              <a:spcAft>
                <a:spcPct val="0"/>
              </a:spcAft>
              <a:buClr>
                <a:srgbClr val="000000"/>
              </a:buClr>
              <a:buFontTx/>
              <a:buNone/>
            </a:pPr>
            <a:endParaRPr lang="en-US" sz="1200" dirty="0" smtClean="0"/>
          </a:p>
          <a:p>
            <a:pPr lvl="1" eaLnBrk="1" hangingPunct="1">
              <a:spcBef>
                <a:spcPts val="563"/>
              </a:spcBef>
              <a:spcAft>
                <a:spcPct val="0"/>
              </a:spcAft>
              <a:buClr>
                <a:srgbClr val="000000"/>
              </a:buClr>
              <a:buFontTx/>
              <a:buNone/>
            </a:pPr>
            <a:endParaRPr lang="en-US" sz="1200" dirty="0"/>
          </a:p>
          <a:p>
            <a:pPr lvl="1" eaLnBrk="1" hangingPunct="1">
              <a:spcBef>
                <a:spcPts val="563"/>
              </a:spcBef>
              <a:spcAft>
                <a:spcPct val="0"/>
              </a:spcAft>
              <a:buClr>
                <a:srgbClr val="000000"/>
              </a:buClr>
              <a:buFontTx/>
              <a:buNone/>
            </a:pPr>
            <a:endParaRPr lang="en-US" sz="1200" dirty="0"/>
          </a:p>
          <a:p>
            <a:pPr lvl="1" eaLnBrk="1" hangingPunct="1">
              <a:spcBef>
                <a:spcPts val="563"/>
              </a:spcBef>
              <a:spcAft>
                <a:spcPct val="0"/>
              </a:spcAft>
              <a:buClr>
                <a:srgbClr val="000000"/>
              </a:buClr>
              <a:buFont typeface="Arial" charset="0"/>
              <a:buChar char="•"/>
            </a:pPr>
            <a:r>
              <a:rPr lang="en-US" sz="2800" dirty="0"/>
              <a:t>Thermal energy comes from radioactive decay of the mantle itself and the core</a:t>
            </a:r>
          </a:p>
          <a:p>
            <a:pPr lvl="1" eaLnBrk="1" hangingPunct="1">
              <a:spcBef>
                <a:spcPts val="563"/>
              </a:spcBef>
              <a:spcAft>
                <a:spcPct val="0"/>
              </a:spcAft>
              <a:buClr>
                <a:srgbClr val="000000"/>
              </a:buClr>
              <a:buFontTx/>
              <a:buNone/>
            </a:pPr>
            <a:endParaRPr lang="en-US" sz="1200" dirty="0"/>
          </a:p>
        </p:txBody>
      </p:sp>
    </p:spTree>
    <p:extLst>
      <p:ext uri="{BB962C8B-B14F-4D97-AF65-F5344CB8AC3E}">
        <p14:creationId xmlns:p14="http://schemas.microsoft.com/office/powerpoint/2010/main" val="134963388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hape 315"/>
          <p:cNvSpPr txBox="1">
            <a:spLocks noGrp="1"/>
          </p:cNvSpPr>
          <p:nvPr>
            <p:ph type="title"/>
          </p:nvPr>
        </p:nvSpPr>
        <p:spPr>
          <a:xfrm>
            <a:off x="457200" y="105193"/>
            <a:ext cx="8229600" cy="1569620"/>
          </a:xfrm>
        </p:spPr>
        <p:txBody>
          <a:bodyPr tIns="45700" bIns="45700">
            <a:spAutoFit/>
          </a:bodyPr>
          <a:lstStyle/>
          <a:p>
            <a:pPr eaLnBrk="1" hangingPunct="1">
              <a:spcBef>
                <a:spcPct val="0"/>
              </a:spcBef>
              <a:spcAft>
                <a:spcPct val="0"/>
              </a:spcAft>
              <a:buSzPct val="25000"/>
            </a:pPr>
            <a:r>
              <a:rPr lang="en-US" sz="4800" b="1" dirty="0">
                <a:solidFill>
                  <a:srgbClr val="000000"/>
                </a:solidFill>
                <a:latin typeface="Arial" charset="0"/>
                <a:ea typeface="ＭＳ Ｐゴシック" charset="0"/>
                <a:sym typeface="Arial" charset="0"/>
              </a:rPr>
              <a:t>In which layer of Earth do convection currents occur?</a:t>
            </a:r>
          </a:p>
        </p:txBody>
      </p:sp>
      <p:sp>
        <p:nvSpPr>
          <p:cNvPr id="316" name="Shape 316"/>
          <p:cNvSpPr txBox="1">
            <a:spLocks noGrp="1"/>
          </p:cNvSpPr>
          <p:nvPr>
            <p:ph type="body" idx="1"/>
          </p:nvPr>
        </p:nvSpPr>
        <p:spPr/>
        <p:txBody>
          <a:bodyPr tIns="45700" bIns="45700">
            <a:spAutoFit/>
          </a:bodyPr>
          <a:lstStyle/>
          <a:p>
            <a:pPr marL="0" indent="0" eaLnBrk="1" fontAlgn="auto" hangingPunct="1">
              <a:buSzPct val="25000"/>
              <a:buFont typeface="Arial"/>
              <a:buNone/>
              <a:defRPr/>
            </a:pPr>
            <a:r>
              <a:rPr lang="x-none" dirty="0"/>
              <a:t>a) lithosphere</a:t>
            </a:r>
          </a:p>
          <a:p>
            <a:pPr marL="0" indent="0" eaLnBrk="1" fontAlgn="auto" hangingPunct="1">
              <a:buSzPct val="25000"/>
              <a:buFont typeface="Arial"/>
              <a:buNone/>
              <a:defRPr/>
            </a:pPr>
            <a:r>
              <a:rPr lang="x-none" dirty="0"/>
              <a:t>b) asthenosphere</a:t>
            </a:r>
          </a:p>
          <a:p>
            <a:pPr marL="0" indent="0" eaLnBrk="1" fontAlgn="auto" hangingPunct="1">
              <a:buSzPct val="25000"/>
              <a:buFont typeface="Arial"/>
              <a:buNone/>
              <a:defRPr/>
            </a:pPr>
            <a:r>
              <a:rPr lang="x-none" dirty="0"/>
              <a:t>c) crust</a:t>
            </a:r>
          </a:p>
          <a:p>
            <a:pPr marL="0" indent="0" eaLnBrk="1" fontAlgn="auto" hangingPunct="1">
              <a:buSzPct val="25000"/>
              <a:buFont typeface="Arial"/>
              <a:buNone/>
              <a:defRPr/>
            </a:pPr>
            <a:r>
              <a:rPr lang="x-none" dirty="0"/>
              <a:t>d) core</a:t>
            </a:r>
          </a:p>
          <a:p>
            <a:pPr eaLnBrk="1" fontAlgn="auto" hangingPunct="1">
              <a:defRPr/>
            </a:pPr>
            <a:endParaRPr dirty="0"/>
          </a:p>
          <a:p>
            <a:pPr marL="0" indent="0" algn="ctr" eaLnBrk="1" fontAlgn="auto" hangingPunct="1">
              <a:buSzPct val="25000"/>
              <a:buFont typeface="Arial"/>
              <a:buNone/>
              <a:defRPr/>
            </a:pPr>
            <a:r>
              <a:rPr lang="x-none" i="1" dirty="0"/>
              <a:t>Be prepared to support your choice as to why convection currents drive plate movement.</a:t>
            </a:r>
          </a:p>
        </p:txBody>
      </p:sp>
      <p:sp>
        <p:nvSpPr>
          <p:cNvPr id="97283" name="Shape 317"/>
          <p:cNvSpPr>
            <a:spLocks noChangeArrowheads="1"/>
          </p:cNvSpPr>
          <p:nvPr/>
        </p:nvSpPr>
        <p:spPr bwMode="auto">
          <a:xfrm>
            <a:off x="4762500" y="1676400"/>
            <a:ext cx="2857500" cy="2911475"/>
          </a:xfrm>
          <a:prstGeom prst="rect">
            <a:avLst/>
          </a:prstGeom>
          <a:blipFill dpi="0" rotWithShape="1">
            <a:blip r:embed="rId3"/>
            <a:srcRect/>
            <a:stretch>
              <a:fillRect/>
            </a:stretch>
          </a:blipFill>
          <a:ln w="9525">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2989545187"/>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txBox="1">
            <a:spLocks noGrp="1"/>
          </p:cNvSpPr>
          <p:nvPr>
            <p:ph type="title"/>
          </p:nvPr>
        </p:nvSpPr>
        <p:spPr>
          <a:xfrm>
            <a:off x="457200" y="274638"/>
            <a:ext cx="8229600" cy="2011362"/>
          </a:xfrm>
        </p:spPr>
        <p:txBody>
          <a:bodyPr/>
          <a:lstStyle/>
          <a:p>
            <a:pPr>
              <a:spcBef>
                <a:spcPct val="0"/>
              </a:spcBef>
              <a:spcAft>
                <a:spcPct val="0"/>
              </a:spcAft>
            </a:pPr>
            <a:r>
              <a:rPr lang="en-US" b="1">
                <a:solidFill>
                  <a:srgbClr val="000000"/>
                </a:solidFill>
                <a:latin typeface="Arial" charset="0"/>
                <a:ea typeface="ＭＳ Ｐゴシック" charset="0"/>
                <a:sym typeface="Arial" charset="0"/>
              </a:rPr>
              <a:t>Which is modeled by the water movement?</a:t>
            </a:r>
            <a:br>
              <a:rPr lang="en-US" b="1">
                <a:solidFill>
                  <a:srgbClr val="000000"/>
                </a:solidFill>
                <a:latin typeface="Arial" charset="0"/>
                <a:ea typeface="ＭＳ Ｐゴシック" charset="0"/>
                <a:sym typeface="Arial" charset="0"/>
              </a:rPr>
            </a:br>
            <a:endParaRPr lang="en-US" b="1">
              <a:solidFill>
                <a:srgbClr val="000000"/>
              </a:solidFill>
              <a:latin typeface="Arial" charset="0"/>
              <a:ea typeface="ＭＳ Ｐゴシック" charset="0"/>
              <a:sym typeface="Arial" charset="0"/>
            </a:endParaRPr>
          </a:p>
        </p:txBody>
      </p:sp>
      <p:sp>
        <p:nvSpPr>
          <p:cNvPr id="101378" name="Text Placeholder 2"/>
          <p:cNvSpPr txBox="1">
            <a:spLocks noGrp="1"/>
          </p:cNvSpPr>
          <p:nvPr>
            <p:ph type="body" idx="1"/>
          </p:nvPr>
        </p:nvSpPr>
        <p:spPr>
          <a:xfrm>
            <a:off x="2362200" y="4114800"/>
            <a:ext cx="4343400" cy="2468563"/>
          </a:xfrm>
        </p:spPr>
        <p:txBody>
          <a:bodyPr/>
          <a:lstStyle>
            <a:lvl1pPr indent="-222250">
              <a:defRPr sz="1400">
                <a:solidFill>
                  <a:srgbClr val="000000"/>
                </a:solidFill>
                <a:latin typeface="Arial" charset="0"/>
                <a:ea typeface="ＭＳ Ｐゴシック"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a:t>a. subduction		</a:t>
            </a:r>
          </a:p>
          <a:p>
            <a:pPr>
              <a:spcBef>
                <a:spcPts val="638"/>
              </a:spcBef>
              <a:spcAft>
                <a:spcPct val="0"/>
              </a:spcAft>
              <a:buClr>
                <a:srgbClr val="000000"/>
              </a:buClr>
              <a:buFontTx/>
              <a:buNone/>
            </a:pPr>
            <a:r>
              <a:rPr lang="en-US" sz="3200"/>
              <a:t>b. continental drift	 </a:t>
            </a:r>
          </a:p>
          <a:p>
            <a:pPr>
              <a:spcBef>
                <a:spcPts val="638"/>
              </a:spcBef>
              <a:spcAft>
                <a:spcPct val="0"/>
              </a:spcAft>
              <a:buClr>
                <a:srgbClr val="000000"/>
              </a:buClr>
              <a:buFontTx/>
              <a:buNone/>
            </a:pPr>
            <a:r>
              <a:rPr lang="en-US" sz="3200"/>
              <a:t>c. magnetic reversal  </a:t>
            </a:r>
          </a:p>
          <a:p>
            <a:pPr>
              <a:spcBef>
                <a:spcPts val="638"/>
              </a:spcBef>
              <a:spcAft>
                <a:spcPct val="0"/>
              </a:spcAft>
              <a:buClr>
                <a:srgbClr val="000000"/>
              </a:buClr>
              <a:buFontTx/>
              <a:buNone/>
            </a:pPr>
            <a:r>
              <a:rPr lang="en-US" sz="3200"/>
              <a:t>d. mantle convection</a:t>
            </a:r>
          </a:p>
          <a:p>
            <a:pPr>
              <a:spcBef>
                <a:spcPts val="638"/>
              </a:spcBef>
              <a:spcAft>
                <a:spcPct val="0"/>
              </a:spcAft>
              <a:buClr>
                <a:srgbClr val="000000"/>
              </a:buClr>
              <a:buFontTx/>
              <a:buNone/>
            </a:pPr>
            <a:endParaRPr lang="en-US" sz="3200"/>
          </a:p>
          <a:p>
            <a:pPr>
              <a:spcBef>
                <a:spcPts val="638"/>
              </a:spcBef>
              <a:spcAft>
                <a:spcPct val="0"/>
              </a:spcAft>
              <a:buClr>
                <a:srgbClr val="000000"/>
              </a:buClr>
              <a:buFontTx/>
              <a:buNone/>
            </a:pPr>
            <a:endParaRPr lang="en-US" sz="3200"/>
          </a:p>
        </p:txBody>
      </p:sp>
      <p:pic>
        <p:nvPicPr>
          <p:cNvPr id="101379" name="Picture 9" descr="http://www.uoguelph.ca/geology/geol2250/glossary/HTML%20files/convection.jpg"/>
          <p:cNvPicPr>
            <a:picLocks noChangeAspect="1" noChangeArrowheads="1"/>
          </p:cNvPicPr>
          <p:nvPr/>
        </p:nvPicPr>
        <p:blipFill>
          <a:blip r:embed="rId2">
            <a:lum bright="32000"/>
            <a:grayscl/>
            <a:extLst>
              <a:ext uri="{28A0092B-C50C-407E-A947-70E740481C1C}">
                <a14:useLocalDpi xmlns:a14="http://schemas.microsoft.com/office/drawing/2010/main" val="0"/>
              </a:ext>
            </a:extLst>
          </a:blip>
          <a:srcRect l="29379" t="5298" b="27484"/>
          <a:stretch>
            <a:fillRect/>
          </a:stretch>
        </p:blipFill>
        <p:spPr bwMode="auto">
          <a:xfrm>
            <a:off x="1905000" y="1600200"/>
            <a:ext cx="521811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Rectangle 3"/>
          <p:cNvSpPr>
            <a:spLocks noChangeArrowheads="1"/>
          </p:cNvSpPr>
          <p:nvPr/>
        </p:nvSpPr>
        <p:spPr bwMode="auto">
          <a:xfrm>
            <a:off x="5105400" y="3505200"/>
            <a:ext cx="1828800" cy="381000"/>
          </a:xfrm>
          <a:prstGeom prst="rect">
            <a:avLst/>
          </a:prstGeom>
          <a:solidFill>
            <a:srgbClr val="FFFFFF"/>
          </a:solidFill>
          <a:ln w="9525">
            <a:solidFill>
              <a:srgbClr val="000000"/>
            </a:solidFill>
            <a:miter lim="800000"/>
            <a:headEnd/>
            <a:tailEnd/>
          </a:ln>
        </p:spPr>
        <p:txBody>
          <a:bodyPr/>
          <a:lstStyle/>
          <a:p>
            <a:pPr>
              <a:spcAft>
                <a:spcPts val="1000"/>
              </a:spcAft>
            </a:pPr>
            <a:r>
              <a:rPr lang="en-US" sz="2400">
                <a:latin typeface="Calibri" charset="0"/>
              </a:rPr>
              <a:t>Cold Water</a:t>
            </a:r>
            <a:endParaRPr lang="en-US" sz="2400"/>
          </a:p>
        </p:txBody>
      </p:sp>
      <p:cxnSp>
        <p:nvCxnSpPr>
          <p:cNvPr id="6" name="Straight Arrow Connector 5"/>
          <p:cNvCxnSpPr/>
          <p:nvPr/>
        </p:nvCxnSpPr>
        <p:spPr>
          <a:xfrm rot="16200000" flipV="1">
            <a:off x="5829300" y="3086100"/>
            <a:ext cx="609600" cy="3810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10800000">
            <a:off x="2895600" y="2667000"/>
            <a:ext cx="2286000" cy="9144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13930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txBox="1">
            <a:spLocks noGrp="1"/>
          </p:cNvSpPr>
          <p:nvPr>
            <p:ph type="title"/>
          </p:nvPr>
        </p:nvSpPr>
        <p:spPr>
          <a:xfrm>
            <a:off x="457200" y="274638"/>
            <a:ext cx="8229600" cy="1858962"/>
          </a:xfrm>
        </p:spPr>
        <p:txBody>
          <a:bodyPr/>
          <a:lstStyle/>
          <a:p>
            <a:pPr>
              <a:spcBef>
                <a:spcPct val="0"/>
              </a:spcBef>
              <a:spcAft>
                <a:spcPct val="0"/>
              </a:spcAft>
            </a:pPr>
            <a:r>
              <a:rPr lang="en-US" sz="4400" b="1" dirty="0">
                <a:solidFill>
                  <a:srgbClr val="000000"/>
                </a:solidFill>
                <a:latin typeface="Arial" charset="0"/>
                <a:ea typeface="ＭＳ Ｐゴシック" charset="0"/>
                <a:sym typeface="Arial" charset="0"/>
              </a:rPr>
              <a:t>Which is </a:t>
            </a:r>
            <a:r>
              <a:rPr lang="en-US" sz="4400" b="1" u="sng" dirty="0">
                <a:solidFill>
                  <a:srgbClr val="000000"/>
                </a:solidFill>
                <a:latin typeface="Arial" charset="0"/>
                <a:ea typeface="ＭＳ Ｐゴシック" charset="0"/>
                <a:sym typeface="Arial" charset="0"/>
              </a:rPr>
              <a:t>not</a:t>
            </a:r>
            <a:r>
              <a:rPr lang="en-US" sz="4400" b="1" dirty="0">
                <a:solidFill>
                  <a:srgbClr val="000000"/>
                </a:solidFill>
                <a:latin typeface="Arial" charset="0"/>
                <a:ea typeface="ＭＳ Ｐゴシック" charset="0"/>
                <a:sym typeface="Arial" charset="0"/>
              </a:rPr>
              <a:t> a force causing plates to move?</a:t>
            </a:r>
            <a:br>
              <a:rPr lang="en-US" sz="4400" b="1" dirty="0">
                <a:solidFill>
                  <a:srgbClr val="000000"/>
                </a:solidFill>
                <a:latin typeface="Arial" charset="0"/>
                <a:ea typeface="ＭＳ Ｐゴシック" charset="0"/>
                <a:sym typeface="Arial" charset="0"/>
              </a:rPr>
            </a:br>
            <a:endParaRPr lang="en-US" sz="4400" b="1" dirty="0">
              <a:solidFill>
                <a:srgbClr val="000000"/>
              </a:solidFill>
              <a:latin typeface="Arial" charset="0"/>
              <a:ea typeface="ＭＳ Ｐゴシック" charset="0"/>
              <a:sym typeface="Arial" charset="0"/>
            </a:endParaRPr>
          </a:p>
        </p:txBody>
      </p:sp>
      <p:sp>
        <p:nvSpPr>
          <p:cNvPr id="102402" name="Text Placeholder 2"/>
          <p:cNvSpPr txBox="1">
            <a:spLocks noGrp="1"/>
          </p:cNvSpPr>
          <p:nvPr>
            <p:ph type="body" idx="1"/>
          </p:nvPr>
        </p:nvSpPr>
        <p:spPr>
          <a:xfrm>
            <a:off x="609600" y="2362200"/>
            <a:ext cx="8229600" cy="3276600"/>
          </a:xfrm>
        </p:spPr>
        <p:txBody>
          <a:bodyPr/>
          <a:lstStyle>
            <a:lvl1pPr indent="-222250">
              <a:defRPr sz="1400">
                <a:solidFill>
                  <a:srgbClr val="000000"/>
                </a:solidFill>
                <a:latin typeface="Arial" charset="0"/>
                <a:ea typeface="ＭＳ Ｐゴシック"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a:spcBef>
                <a:spcPts val="638"/>
              </a:spcBef>
              <a:spcAft>
                <a:spcPct val="0"/>
              </a:spcAft>
              <a:buClr>
                <a:srgbClr val="000000"/>
              </a:buClr>
              <a:buFontTx/>
              <a:buNone/>
            </a:pPr>
            <a:r>
              <a:rPr lang="en-US" sz="3200" dirty="0"/>
              <a:t>a. ridge push		</a:t>
            </a:r>
          </a:p>
          <a:p>
            <a:pPr>
              <a:spcBef>
                <a:spcPts val="638"/>
              </a:spcBef>
              <a:spcAft>
                <a:spcPct val="0"/>
              </a:spcAft>
              <a:buClr>
                <a:srgbClr val="000000"/>
              </a:buClr>
              <a:buFontTx/>
              <a:buNone/>
            </a:pPr>
            <a:r>
              <a:rPr lang="en-US" sz="3200" dirty="0"/>
              <a:t>b. slab pull		</a:t>
            </a:r>
          </a:p>
          <a:p>
            <a:pPr>
              <a:spcBef>
                <a:spcPts val="638"/>
              </a:spcBef>
              <a:spcAft>
                <a:spcPct val="0"/>
              </a:spcAft>
              <a:buClr>
                <a:srgbClr val="000000"/>
              </a:buClr>
              <a:buFontTx/>
              <a:buNone/>
            </a:pPr>
            <a:r>
              <a:rPr lang="en-US" sz="3200" dirty="0"/>
              <a:t>c. volcanism		</a:t>
            </a:r>
          </a:p>
          <a:p>
            <a:pPr>
              <a:spcBef>
                <a:spcPts val="638"/>
              </a:spcBef>
              <a:spcAft>
                <a:spcPct val="0"/>
              </a:spcAft>
              <a:buClr>
                <a:srgbClr val="000000"/>
              </a:buClr>
              <a:buFontTx/>
              <a:buNone/>
            </a:pPr>
            <a:r>
              <a:rPr lang="en-US" sz="3200" dirty="0"/>
              <a:t>d. convection</a:t>
            </a:r>
          </a:p>
        </p:txBody>
      </p:sp>
      <p:pic>
        <p:nvPicPr>
          <p:cNvPr id="2" name="Picture 1"/>
          <p:cNvPicPr>
            <a:picLocks noChangeAspect="1"/>
          </p:cNvPicPr>
          <p:nvPr/>
        </p:nvPicPr>
        <p:blipFill>
          <a:blip r:embed="rId2"/>
          <a:stretch>
            <a:fillRect/>
          </a:stretch>
        </p:blipFill>
        <p:spPr>
          <a:xfrm>
            <a:off x="5673725" y="1930400"/>
            <a:ext cx="2705100" cy="2997200"/>
          </a:xfrm>
          <a:prstGeom prst="rect">
            <a:avLst/>
          </a:prstGeom>
          <a:ln>
            <a:solidFill>
              <a:srgbClr val="302C24"/>
            </a:solidFill>
          </a:ln>
        </p:spPr>
      </p:pic>
    </p:spTree>
    <p:extLst>
      <p:ext uri="{BB962C8B-B14F-4D97-AF65-F5344CB8AC3E}">
        <p14:creationId xmlns:p14="http://schemas.microsoft.com/office/powerpoint/2010/main" val="126709641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Continental Puzzle</a:t>
            </a:r>
            <a:endParaRPr lang="en-US" dirty="0"/>
          </a:p>
        </p:txBody>
      </p:sp>
      <p:sp>
        <p:nvSpPr>
          <p:cNvPr id="3" name="Content Placeholder 2"/>
          <p:cNvSpPr>
            <a:spLocks noGrp="1"/>
          </p:cNvSpPr>
          <p:nvPr>
            <p:ph sz="half" idx="1"/>
          </p:nvPr>
        </p:nvSpPr>
        <p:spPr/>
        <p:txBody>
          <a:bodyPr>
            <a:noAutofit/>
          </a:bodyPr>
          <a:lstStyle/>
          <a:p>
            <a:r>
              <a:rPr lang="en-US" sz="3200" dirty="0" smtClean="0"/>
              <a:t>Similarity between coastlines on opposite sides of South Atlantic Ocean.</a:t>
            </a:r>
          </a:p>
          <a:p>
            <a:pPr lvl="1"/>
            <a:r>
              <a:rPr lang="en-US" sz="2800" dirty="0" smtClean="0"/>
              <a:t>Did not take erosion into account</a:t>
            </a:r>
            <a:endParaRPr lang="en-US" sz="2800"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4338955" y="1762125"/>
            <a:ext cx="4127711" cy="4364038"/>
          </a:xfrm>
          <a:prstGeom prst="rect">
            <a:avLst/>
          </a:prstGeom>
          <a:noFill/>
          <a:ln>
            <a:solidFill>
              <a:srgbClr val="302C24"/>
            </a:solidFill>
          </a:ln>
          <a:extLst>
            <a:ext uri="{FAA26D3D-D897-4be2-8F04-BA451C77F1D7}">
              <ma14:placeholderFlag xmlns:ma14="http://schemas.microsoft.com/office/mac/drawingml/2011/main"/>
            </a:ext>
          </a:extLst>
        </p:spPr>
      </p:pic>
      <p:sp>
        <p:nvSpPr>
          <p:cNvPr id="8" name="TextBox 7"/>
          <p:cNvSpPr txBox="1"/>
          <p:nvPr/>
        </p:nvSpPr>
        <p:spPr>
          <a:xfrm>
            <a:off x="3189200" y="6308871"/>
            <a:ext cx="5954800" cy="369332"/>
          </a:xfrm>
          <a:prstGeom prst="rect">
            <a:avLst/>
          </a:prstGeom>
          <a:noFill/>
        </p:spPr>
        <p:txBody>
          <a:bodyPr wrap="none" rtlCol="0">
            <a:spAutoFit/>
          </a:bodyPr>
          <a:lstStyle/>
          <a:p>
            <a:r>
              <a:rPr lang="en-US" dirty="0" smtClean="0"/>
              <a:t>Shows depth of 900 m; brown represents areas of overlap</a:t>
            </a:r>
            <a:endParaRPr lang="en-US" dirty="0"/>
          </a:p>
        </p:txBody>
      </p:sp>
    </p:spTree>
    <p:extLst>
      <p:ext uri="{BB962C8B-B14F-4D97-AF65-F5344CB8AC3E}">
        <p14:creationId xmlns:p14="http://schemas.microsoft.com/office/powerpoint/2010/main" val="198360046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t>4. Climate Evidence: Ferns &amp; Coal</a:t>
            </a:r>
          </a:p>
        </p:txBody>
      </p:sp>
      <p:sp>
        <p:nvSpPr>
          <p:cNvPr id="16387" name="Content Placeholder 2"/>
          <p:cNvSpPr>
            <a:spLocks noGrp="1"/>
          </p:cNvSpPr>
          <p:nvPr>
            <p:ph sz="half" idx="1"/>
          </p:nvPr>
        </p:nvSpPr>
        <p:spPr>
          <a:xfrm>
            <a:off x="244475" y="1530537"/>
            <a:ext cx="3840480" cy="4364038"/>
          </a:xfrm>
        </p:spPr>
        <p:txBody>
          <a:bodyPr>
            <a:noAutofit/>
          </a:bodyPr>
          <a:lstStyle/>
          <a:p>
            <a:pPr lvl="1"/>
            <a:r>
              <a:rPr lang="en-US" sz="2400" dirty="0" smtClean="0"/>
              <a:t>Certain climates support different fern types</a:t>
            </a:r>
          </a:p>
          <a:p>
            <a:pPr lvl="1"/>
            <a:r>
              <a:rPr lang="en-US" sz="2400" dirty="0" smtClean="0"/>
              <a:t>Land connections were proved by same fossils on different continents</a:t>
            </a:r>
          </a:p>
          <a:p>
            <a:pPr lvl="1"/>
            <a:r>
              <a:rPr lang="en-US" sz="2400" dirty="0" smtClean="0"/>
              <a:t>Coal in Northern US originated in an equatorial climate but drifted North over millions of years</a:t>
            </a:r>
          </a:p>
        </p:txBody>
      </p:sp>
      <p:pic>
        <p:nvPicPr>
          <p:cNvPr id="16388" name="Picture 4" descr="http://digsfossils.com/fossils/pics/FernFossilStClair00001.jpg"/>
          <p:cNvPicPr>
            <a:picLocks noChangeAspect="1" noChangeArrowheads="1"/>
          </p:cNvPicPr>
          <p:nvPr/>
        </p:nvPicPr>
        <p:blipFill>
          <a:blip r:embed="rId2" cstate="print"/>
          <a:srcRect/>
          <a:stretch>
            <a:fillRect/>
          </a:stretch>
        </p:blipFill>
        <p:spPr bwMode="auto">
          <a:xfrm>
            <a:off x="4495800" y="1767703"/>
            <a:ext cx="4495800" cy="4126871"/>
          </a:xfrm>
          <a:prstGeom prst="rect">
            <a:avLst/>
          </a:prstGeom>
          <a:noFill/>
          <a:ln w="9525">
            <a:solidFill>
              <a:srgbClr val="302C24"/>
            </a:solidFill>
            <a:miter lim="800000"/>
            <a:headEnd/>
            <a:tailEnd/>
          </a:ln>
        </p:spPr>
      </p:pic>
    </p:spTree>
    <p:extLst>
      <p:ext uri="{BB962C8B-B14F-4D97-AF65-F5344CB8AC3E}">
        <p14:creationId xmlns:p14="http://schemas.microsoft.com/office/powerpoint/2010/main" val="88706197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229589"/>
            <a:ext cx="8147051" cy="877882"/>
          </a:xfrm>
        </p:spPr>
        <p:txBody>
          <a:bodyPr/>
          <a:lstStyle/>
          <a:p>
            <a:r>
              <a:rPr lang="en-US" sz="4800" dirty="0" smtClean="0"/>
              <a:t>4. Climate Evidence: Glaciers</a:t>
            </a:r>
            <a:endParaRPr lang="en-US" sz="4800"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498475" y="1381629"/>
            <a:ext cx="3990340" cy="5236816"/>
          </a:xfrm>
          <a:prstGeom prst="rect">
            <a:avLst/>
          </a:prstGeom>
          <a:noFill/>
          <a:ln>
            <a:solidFill>
              <a:srgbClr val="000000"/>
            </a:solidFill>
          </a:ln>
        </p:spPr>
      </p:pic>
      <p:sp>
        <p:nvSpPr>
          <p:cNvPr id="6" name="TextBox 5"/>
          <p:cNvSpPr txBox="1"/>
          <p:nvPr/>
        </p:nvSpPr>
        <p:spPr>
          <a:xfrm>
            <a:off x="4902054" y="1163569"/>
            <a:ext cx="4033052" cy="5940087"/>
          </a:xfrm>
          <a:prstGeom prst="rect">
            <a:avLst/>
          </a:prstGeom>
          <a:noFill/>
        </p:spPr>
        <p:txBody>
          <a:bodyPr wrap="square" rtlCol="0">
            <a:spAutoFit/>
          </a:bodyPr>
          <a:lstStyle/>
          <a:p>
            <a:pPr marL="285750" indent="-285750">
              <a:buFont typeface="Arial"/>
              <a:buChar char="•"/>
            </a:pPr>
            <a:r>
              <a:rPr lang="en-US" sz="2400" dirty="0" smtClean="0"/>
              <a:t>Glacial deposits showing that between 220-300 </a:t>
            </a:r>
            <a:r>
              <a:rPr lang="en-US" sz="2400" dirty="0" err="1" smtClean="0"/>
              <a:t>mya</a:t>
            </a:r>
            <a:r>
              <a:rPr lang="en-US" sz="2400" dirty="0"/>
              <a:t> </a:t>
            </a:r>
            <a:r>
              <a:rPr lang="en-US" sz="2400" dirty="0" smtClean="0"/>
              <a:t>ice sheets covered large areas of S Hemisphere</a:t>
            </a:r>
          </a:p>
          <a:p>
            <a:pPr marL="742950" lvl="1" indent="-285750">
              <a:buFont typeface="Arial"/>
              <a:buChar char="•"/>
            </a:pPr>
            <a:r>
              <a:rPr lang="en-US" sz="2400" dirty="0" smtClean="0"/>
              <a:t>Glacial till in S Africa, S America, India &amp; Australia</a:t>
            </a:r>
          </a:p>
          <a:p>
            <a:pPr marL="742950" lvl="1" indent="-285750">
              <a:buFont typeface="Arial"/>
              <a:buChar char="•"/>
            </a:pPr>
            <a:r>
              <a:rPr lang="en-US" sz="2400" dirty="0" smtClean="0"/>
              <a:t>Below till</a:t>
            </a:r>
            <a:r>
              <a:rPr lang="en-US" sz="2400" dirty="0" smtClean="0">
                <a:sym typeface="Wingdings"/>
              </a:rPr>
              <a:t> scratched bedrock carved by ice from sea to land unusual &amp; supports continental drift</a:t>
            </a:r>
          </a:p>
          <a:p>
            <a:pPr marL="285750" indent="-285750">
              <a:buFont typeface="Arial"/>
              <a:buChar char="•"/>
            </a:pPr>
            <a:r>
              <a:rPr lang="en-US" sz="2400" dirty="0" smtClean="0">
                <a:sym typeface="Wingdings"/>
              </a:rPr>
              <a:t>Glaciation areas lie near equator (subtropical/tropical)</a:t>
            </a:r>
            <a:endParaRPr lang="en-US" sz="2400" dirty="0" smtClean="0"/>
          </a:p>
          <a:p>
            <a:pPr marL="742950" lvl="1" indent="-285750">
              <a:buFont typeface="Arial"/>
              <a:buChar char="•"/>
            </a:pPr>
            <a:endParaRPr lang="en-US" sz="2000" dirty="0"/>
          </a:p>
        </p:txBody>
      </p:sp>
    </p:spTree>
    <p:extLst>
      <p:ext uri="{BB962C8B-B14F-4D97-AF65-F5344CB8AC3E}">
        <p14:creationId xmlns:p14="http://schemas.microsoft.com/office/powerpoint/2010/main" val="262521657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hape 147"/>
          <p:cNvSpPr txBox="1">
            <a:spLocks noGrp="1"/>
          </p:cNvSpPr>
          <p:nvPr>
            <p:ph type="title"/>
          </p:nvPr>
        </p:nvSpPr>
        <p:spPr>
          <a:xfrm>
            <a:off x="0" y="0"/>
            <a:ext cx="9144000" cy="1938338"/>
          </a:xfrm>
        </p:spPr>
        <p:txBody>
          <a:bodyPr tIns="45700" bIns="45700">
            <a:spAutoFit/>
          </a:bodyPr>
          <a:lstStyle/>
          <a:p>
            <a:pPr eaLnBrk="1" hangingPunct="1">
              <a:spcBef>
                <a:spcPct val="0"/>
              </a:spcBef>
              <a:spcAft>
                <a:spcPct val="0"/>
              </a:spcAft>
              <a:buSzPct val="25000"/>
            </a:pPr>
            <a:r>
              <a:rPr lang="en-US" sz="4000" b="1">
                <a:solidFill>
                  <a:srgbClr val="000000"/>
                </a:solidFill>
                <a:latin typeface="Arial" charset="0"/>
                <a:ea typeface="ＭＳ Ｐゴシック" charset="0"/>
                <a:cs typeface="Arial" charset="0"/>
                <a:sym typeface="Arial" charset="0"/>
              </a:rPr>
              <a:t>Which was NOT a type of evidence Wegener used to support the theory of continental drift?</a:t>
            </a:r>
          </a:p>
        </p:txBody>
      </p:sp>
      <p:sp>
        <p:nvSpPr>
          <p:cNvPr id="13315" name="Shape 148"/>
          <p:cNvSpPr txBox="1">
            <a:spLocks noGrp="1"/>
          </p:cNvSpPr>
          <p:nvPr>
            <p:ph type="body" idx="1"/>
          </p:nvPr>
        </p:nvSpPr>
        <p:spPr>
          <a:xfrm>
            <a:off x="457200" y="1905000"/>
            <a:ext cx="8229600" cy="4525963"/>
          </a:xfrm>
        </p:spPr>
        <p:txBody>
          <a:bodyPr tIns="45700" bIns="45700">
            <a:spAutoFit/>
          </a:bodyPr>
          <a:lstStyle>
            <a:lvl1pPr>
              <a:defRPr sz="1400">
                <a:solidFill>
                  <a:srgbClr val="000000"/>
                </a:solidFill>
                <a:latin typeface="Arial" charset="0"/>
                <a:ea typeface="ＭＳ Ｐゴシック" charset="0"/>
                <a:cs typeface="Arial" charset="0"/>
                <a:sym typeface="Arial" charset="0"/>
              </a:defRPr>
            </a:lvl1pPr>
            <a:lvl2pPr>
              <a:defRPr sz="1400">
                <a:solidFill>
                  <a:srgbClr val="000000"/>
                </a:solidFill>
                <a:latin typeface="Arial" charset="0"/>
                <a:ea typeface="Arial" charset="0"/>
                <a:cs typeface="Arial" charset="0"/>
                <a:sym typeface="Arial" charset="0"/>
              </a:defRPr>
            </a:lvl2pPr>
            <a:lvl3pPr>
              <a:defRPr sz="1400">
                <a:solidFill>
                  <a:srgbClr val="000000"/>
                </a:solidFill>
                <a:latin typeface="Arial" charset="0"/>
                <a:ea typeface="Arial" charset="0"/>
                <a:cs typeface="Arial" charset="0"/>
                <a:sym typeface="Arial" charset="0"/>
              </a:defRPr>
            </a:lvl3pPr>
            <a:lvl4pPr>
              <a:defRPr sz="1400">
                <a:solidFill>
                  <a:srgbClr val="000000"/>
                </a:solidFill>
                <a:latin typeface="Arial" charset="0"/>
                <a:ea typeface="Arial" charset="0"/>
                <a:cs typeface="Arial" charset="0"/>
                <a:sym typeface="Arial" charset="0"/>
              </a:defRPr>
            </a:lvl4pPr>
            <a:lvl5pPr>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buChar char="»"/>
              <a:defRPr sz="1400">
                <a:solidFill>
                  <a:srgbClr val="000000"/>
                </a:solidFill>
                <a:latin typeface="Arial" charset="0"/>
                <a:ea typeface="Arial" charset="0"/>
                <a:cs typeface="Arial" charset="0"/>
                <a:sym typeface="Arial" charset="0"/>
              </a:defRPr>
            </a:lvl9pPr>
          </a:lstStyle>
          <a:p>
            <a:pPr marL="0" indent="0" eaLnBrk="1" hangingPunct="1">
              <a:spcBef>
                <a:spcPts val="638"/>
              </a:spcBef>
              <a:spcAft>
                <a:spcPct val="0"/>
              </a:spcAft>
              <a:buClr>
                <a:srgbClr val="000000"/>
              </a:buClr>
              <a:buSzPct val="25000"/>
              <a:buFontTx/>
              <a:buNone/>
            </a:pPr>
            <a:r>
              <a:rPr lang="en-US" sz="3200"/>
              <a:t>a) rock and mineral formations</a:t>
            </a:r>
          </a:p>
          <a:p>
            <a:pPr marL="0" indent="0" eaLnBrk="1" hangingPunct="1">
              <a:spcBef>
                <a:spcPts val="638"/>
              </a:spcBef>
              <a:spcAft>
                <a:spcPct val="0"/>
              </a:spcAft>
              <a:buClr>
                <a:srgbClr val="000000"/>
              </a:buClr>
              <a:buSzPct val="25000"/>
              <a:buFontTx/>
              <a:buNone/>
            </a:pPr>
            <a:r>
              <a:rPr lang="en-US" sz="3200"/>
              <a:t>b) climate evidence</a:t>
            </a:r>
          </a:p>
          <a:p>
            <a:pPr marL="0" indent="0" eaLnBrk="1" hangingPunct="1">
              <a:spcBef>
                <a:spcPts val="638"/>
              </a:spcBef>
              <a:spcAft>
                <a:spcPct val="0"/>
              </a:spcAft>
              <a:buClr>
                <a:srgbClr val="000000"/>
              </a:buClr>
              <a:buSzPct val="25000"/>
              <a:buFontTx/>
              <a:buNone/>
            </a:pPr>
            <a:r>
              <a:rPr lang="en-US" sz="3200"/>
              <a:t>c) land shape</a:t>
            </a:r>
          </a:p>
          <a:p>
            <a:pPr marL="0" indent="0" eaLnBrk="1" hangingPunct="1">
              <a:spcBef>
                <a:spcPts val="638"/>
              </a:spcBef>
              <a:spcAft>
                <a:spcPct val="0"/>
              </a:spcAft>
              <a:buClr>
                <a:srgbClr val="000000"/>
              </a:buClr>
              <a:buSzPct val="25000"/>
              <a:buFontTx/>
              <a:buNone/>
            </a:pPr>
            <a:r>
              <a:rPr lang="en-US" sz="3200"/>
              <a:t>d) vegetation species</a:t>
            </a:r>
          </a:p>
          <a:p>
            <a:pPr marL="0" indent="0" eaLnBrk="1" hangingPunct="1">
              <a:spcBef>
                <a:spcPts val="638"/>
              </a:spcBef>
              <a:spcAft>
                <a:spcPts val="1200"/>
              </a:spcAft>
              <a:buClr>
                <a:srgbClr val="000000"/>
              </a:buClr>
              <a:buSzPct val="25000"/>
              <a:buFontTx/>
              <a:buNone/>
            </a:pPr>
            <a:r>
              <a:rPr lang="en-US" sz="3200"/>
              <a:t>e) fossil evidence</a:t>
            </a:r>
          </a:p>
          <a:p>
            <a:pPr marL="0" indent="0" algn="ctr" eaLnBrk="1" hangingPunct="1">
              <a:spcBef>
                <a:spcPts val="638"/>
              </a:spcBef>
              <a:spcAft>
                <a:spcPct val="0"/>
              </a:spcAft>
              <a:buClr>
                <a:srgbClr val="000000"/>
              </a:buClr>
              <a:buSzPct val="25000"/>
              <a:buFontTx/>
              <a:buNone/>
            </a:pPr>
            <a:r>
              <a:rPr lang="en-US" sz="3200" i="1"/>
              <a:t>Be prepared to support your choice as to why these pieces of evidence are used to support the theory of continental drift.</a:t>
            </a:r>
          </a:p>
        </p:txBody>
      </p:sp>
    </p:spTree>
    <p:extLst>
      <p:ext uri="{BB962C8B-B14F-4D97-AF65-F5344CB8AC3E}">
        <p14:creationId xmlns:p14="http://schemas.microsoft.com/office/powerpoint/2010/main" val="1166648123"/>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Saddle.thmx</Template>
  <TotalTime>4290</TotalTime>
  <Words>1706</Words>
  <Application>Microsoft Macintosh PowerPoint</Application>
  <PresentationFormat>On-screen Show (4:3)</PresentationFormat>
  <Paragraphs>302</Paragraphs>
  <Slides>55</Slides>
  <Notes>31</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Saddle</vt:lpstr>
      <vt:lpstr>Chapter 9  Plate Tectonics</vt:lpstr>
      <vt:lpstr>9.1 Continental Drift Wegener: Early Observations</vt:lpstr>
      <vt:lpstr>1. Fossil Evidence: Reptiles</vt:lpstr>
      <vt:lpstr>1. Evidence from Fossils</vt:lpstr>
      <vt:lpstr>2. Evidence from Rock Formations</vt:lpstr>
      <vt:lpstr>3. Continental Puzzle</vt:lpstr>
      <vt:lpstr>4. Climate Evidence: Ferns &amp; Coal</vt:lpstr>
      <vt:lpstr>4. Climate Evidence: Glaciers</vt:lpstr>
      <vt:lpstr>Which was NOT a type of evidence Wegener used to support the theory of continental drift?</vt:lpstr>
      <vt:lpstr>Why wasn’t it accepted?</vt:lpstr>
      <vt:lpstr>Accepted Today because:</vt:lpstr>
      <vt:lpstr>How fast do plates move relative to each other?</vt:lpstr>
      <vt:lpstr>9.2/9.3 Plate Tectonics &amp; Actions @ Boundaries</vt:lpstr>
      <vt:lpstr>Plate Movement</vt:lpstr>
      <vt:lpstr>Types of Plate Boundaries</vt:lpstr>
      <vt:lpstr>Divergent Plate boundaries</vt:lpstr>
      <vt:lpstr>Continental Plates Diverging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type of boundary is shown?</vt:lpstr>
      <vt:lpstr>9.4 Testing Plate Tectonics</vt:lpstr>
      <vt:lpstr>1. Magnetism &amp; Seafloor</vt:lpstr>
      <vt:lpstr>Magnetism &amp; Seafloor (cont)</vt:lpstr>
      <vt:lpstr>Magnetism &amp; Seafloor (cont)</vt:lpstr>
      <vt:lpstr>Magnetism &amp; Seafloor (cont)</vt:lpstr>
      <vt:lpstr>Magnetic Seafloor Symmetry</vt:lpstr>
      <vt:lpstr>2. Earthquake Patterns</vt:lpstr>
      <vt:lpstr>3. Age of Rock (Ocean Drilling)</vt:lpstr>
      <vt:lpstr>Isochron</vt:lpstr>
      <vt:lpstr>Approximately how long did the Gauss epoch last?</vt:lpstr>
      <vt:lpstr>Which epoch saw the most fluctuation between normal and reverse polarity? </vt:lpstr>
      <vt:lpstr>Which letter on the map shows the oldest seafloor?</vt:lpstr>
      <vt:lpstr>PowerPoint Presentation</vt:lpstr>
      <vt:lpstr>PowerPoint Presentation</vt:lpstr>
      <vt:lpstr>9.5 Mechanisms of Plate Motion</vt:lpstr>
      <vt:lpstr>1. Slab-Pull/Ridge-Push</vt:lpstr>
      <vt:lpstr>2. Convection Currents</vt:lpstr>
      <vt:lpstr>In which layer of Earth do convection currents occur?</vt:lpstr>
      <vt:lpstr>Which is modeled by the water movement? </vt:lpstr>
      <vt:lpstr>Which is not a force causing plates to move? </vt:lpstr>
    </vt:vector>
  </TitlesOfParts>
  <Company>EGHS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Jillian Boisse</dc:creator>
  <cp:lastModifiedBy>Jillian Boisse</cp:lastModifiedBy>
  <cp:revision>38</cp:revision>
  <dcterms:created xsi:type="dcterms:W3CDTF">2013-10-21T17:31:32Z</dcterms:created>
  <dcterms:modified xsi:type="dcterms:W3CDTF">2013-11-01T13:54:19Z</dcterms:modified>
</cp:coreProperties>
</file>